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46"/>
  </p:notesMasterIdLst>
  <p:handoutMasterIdLst>
    <p:handoutMasterId r:id="rId47"/>
  </p:handoutMasterIdLst>
  <p:sldIdLst>
    <p:sldId id="1818" r:id="rId2"/>
    <p:sldId id="1825" r:id="rId3"/>
    <p:sldId id="256" r:id="rId4"/>
    <p:sldId id="911" r:id="rId5"/>
    <p:sldId id="1826" r:id="rId6"/>
    <p:sldId id="1848" r:id="rId7"/>
    <p:sldId id="1799" r:id="rId8"/>
    <p:sldId id="1844" r:id="rId9"/>
    <p:sldId id="1843" r:id="rId10"/>
    <p:sldId id="1802" r:id="rId11"/>
    <p:sldId id="409" r:id="rId12"/>
    <p:sldId id="1789" r:id="rId13"/>
    <p:sldId id="1803" r:id="rId14"/>
    <p:sldId id="1830" r:id="rId15"/>
    <p:sldId id="1849" r:id="rId16"/>
    <p:sldId id="450" r:id="rId17"/>
    <p:sldId id="1098" r:id="rId18"/>
    <p:sldId id="1099" r:id="rId19"/>
    <p:sldId id="1806" r:id="rId20"/>
    <p:sldId id="1805" r:id="rId21"/>
    <p:sldId id="451" r:id="rId22"/>
    <p:sldId id="452" r:id="rId23"/>
    <p:sldId id="1807" r:id="rId24"/>
    <p:sldId id="1823" r:id="rId25"/>
    <p:sldId id="1845" r:id="rId26"/>
    <p:sldId id="1842" r:id="rId27"/>
    <p:sldId id="453" r:id="rId28"/>
    <p:sldId id="1023" r:id="rId29"/>
    <p:sldId id="454" r:id="rId30"/>
    <p:sldId id="1758" r:id="rId31"/>
    <p:sldId id="1100" r:id="rId32"/>
    <p:sldId id="1814" r:id="rId33"/>
    <p:sldId id="1821" r:id="rId34"/>
    <p:sldId id="1824" r:id="rId35"/>
    <p:sldId id="1819" r:id="rId36"/>
    <p:sldId id="1851" r:id="rId37"/>
    <p:sldId id="1832" r:id="rId38"/>
    <p:sldId id="1839" r:id="rId39"/>
    <p:sldId id="1780" r:id="rId40"/>
    <p:sldId id="1841" r:id="rId41"/>
    <p:sldId id="1850" r:id="rId42"/>
    <p:sldId id="1831" r:id="rId43"/>
    <p:sldId id="1852" r:id="rId44"/>
    <p:sldId id="184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924157B-CDB0-7FD2-0390-1417060221E7}" name="Abhishek Ram" initials="AR" userId="Abhishek Ram"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iganta Das" initials="DD" lastIdx="12" clrIdx="0">
    <p:extLst>
      <p:ext uri="{19B8F6BF-5375-455C-9EA6-DF929625EA0E}">
        <p15:presenceInfo xmlns:p15="http://schemas.microsoft.com/office/powerpoint/2012/main" userId="S-1-5-21-201570533-2938451369-1176671008-2777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9494"/>
    <a:srgbClr val="B6B6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49"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sorterViewPr>
    <p:cViewPr>
      <p:scale>
        <a:sx n="100" d="100"/>
        <a:sy n="100" d="100"/>
      </p:scale>
      <p:origin x="0" y="-12946"/>
    </p:cViewPr>
  </p:sorterViewPr>
  <p:notesViewPr>
    <p:cSldViewPr snapToGrid="0">
      <p:cViewPr varScale="1">
        <p:scale>
          <a:sx n="55" d="100"/>
          <a:sy n="55" d="100"/>
        </p:scale>
        <p:origin x="288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8/10/relationships/authors" Target="author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F6DE05-134A-4BC9-9D05-5DDC0654E7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29C464-AE7D-4181-9E2C-DE95EDFE01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CBC6F-7BEB-4D80-B685-4162FDFC661F}" type="datetimeFigureOut">
              <a:rPr lang="en-US" smtClean="0"/>
              <a:t>7/19/2022</a:t>
            </a:fld>
            <a:endParaRPr lang="en-US" dirty="0"/>
          </a:p>
        </p:txBody>
      </p:sp>
      <p:sp>
        <p:nvSpPr>
          <p:cNvPr id="4" name="Footer Placeholder 3">
            <a:extLst>
              <a:ext uri="{FF2B5EF4-FFF2-40B4-BE49-F238E27FC236}">
                <a16:creationId xmlns:a16="http://schemas.microsoft.com/office/drawing/2014/main" id="{877DA2F1-E7E5-4C4E-BB54-5A202D3B88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4AD823A-2A20-40A7-834D-EF2C591314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02DDAB-E829-426F-9708-202E69F4AB60}" type="slidenum">
              <a:rPr lang="en-US" smtClean="0"/>
              <a:t>‹#›</a:t>
            </a:fld>
            <a:endParaRPr lang="en-US" dirty="0"/>
          </a:p>
        </p:txBody>
      </p:sp>
    </p:spTree>
    <p:extLst>
      <p:ext uri="{BB962C8B-B14F-4D97-AF65-F5344CB8AC3E}">
        <p14:creationId xmlns:p14="http://schemas.microsoft.com/office/powerpoint/2010/main" val="22958481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862EE-C1E0-456A-A542-93FF08AC97DE}" type="datetimeFigureOut">
              <a:rPr lang="en-US" smtClean="0"/>
              <a:t>7/19/2022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70C87E-1977-44BE-8ED3-9322A90B51BA}" type="slidenum">
              <a:rPr lang="en-US" smtClean="0"/>
              <a:t>‹#›</a:t>
            </a:fld>
            <a:endParaRPr lang="en-US" dirty="0"/>
          </a:p>
        </p:txBody>
      </p:sp>
    </p:spTree>
    <p:extLst>
      <p:ext uri="{BB962C8B-B14F-4D97-AF65-F5344CB8AC3E}">
        <p14:creationId xmlns:p14="http://schemas.microsoft.com/office/powerpoint/2010/main" val="381737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8338-88F9-47E1-83D2-C31249E54C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88300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2.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Text Box 20"/>
          <p:cNvSpPr txBox="1">
            <a:spLocks noChangeArrowheads="1"/>
          </p:cNvSpPr>
          <p:nvPr userDrawn="1"/>
        </p:nvSpPr>
        <p:spPr bwMode="auto">
          <a:xfrm>
            <a:off x="6044867" y="6543676"/>
            <a:ext cx="309700" cy="215444"/>
          </a:xfrm>
          <a:prstGeom prst="rect">
            <a:avLst/>
          </a:prstGeom>
          <a:noFill/>
          <a:ln w="9525">
            <a:noFill/>
            <a:miter lim="800000"/>
            <a:headEnd/>
            <a:tailEnd/>
          </a:ln>
        </p:spPr>
        <p:txBody>
          <a:bodyPr wrap="none">
            <a:spAutoFit/>
          </a:bodyPr>
          <a:lstStyle>
            <a:lvl1pPr algn="ctr">
              <a:defRPr sz="2400">
                <a:solidFill>
                  <a:schemeClr val="tx1"/>
                </a:solidFill>
                <a:latin typeface="Times New Roman" pitchFamily="18" charset="0"/>
              </a:defRPr>
            </a:lvl1pPr>
            <a:lvl2pPr marL="742950" indent="-285750" algn="ctr">
              <a:defRPr sz="2400">
                <a:solidFill>
                  <a:schemeClr val="tx1"/>
                </a:solidFill>
                <a:latin typeface="Times New Roman" pitchFamily="18" charset="0"/>
              </a:defRPr>
            </a:lvl2pPr>
            <a:lvl3pPr marL="1143000" indent="-228600" algn="ctr">
              <a:defRPr sz="2400">
                <a:solidFill>
                  <a:schemeClr val="tx1"/>
                </a:solidFill>
                <a:latin typeface="Times New Roman" pitchFamily="18" charset="0"/>
              </a:defRPr>
            </a:lvl3pPr>
            <a:lvl4pPr marL="1600200" indent="-228600" algn="ctr">
              <a:defRPr sz="2400">
                <a:solidFill>
                  <a:schemeClr val="tx1"/>
                </a:solidFill>
                <a:latin typeface="Times New Roman" pitchFamily="18" charset="0"/>
              </a:defRPr>
            </a:lvl4pPr>
            <a:lvl5pPr marL="2057400" indent="-228600" algn="ctr">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defRPr/>
            </a:pPr>
            <a:fld id="{1DCC6943-3FF8-413A-972B-C29AA93EA8D7}" type="slidenum">
              <a:rPr lang="en-US" altLang="zh-CN" sz="800" smtClean="0">
                <a:solidFill>
                  <a:srgbClr val="000000"/>
                </a:solidFill>
                <a:latin typeface="Arial" pitchFamily="34" charset="0"/>
                <a:ea typeface="SimSun" pitchFamily="2" charset="-122"/>
              </a:rPr>
              <a:pPr eaLnBrk="1" hangingPunct="1">
                <a:defRPr/>
              </a:pPr>
              <a:t>‹#›</a:t>
            </a:fld>
            <a:endParaRPr lang="en-US" altLang="zh-CN" sz="2400" dirty="0">
              <a:ea typeface="SimSun" pitchFamily="2" charset="-122"/>
            </a:endParaRPr>
          </a:p>
        </p:txBody>
      </p:sp>
      <p:sp>
        <p:nvSpPr>
          <p:cNvPr id="6" name="Line 21"/>
          <p:cNvSpPr>
            <a:spLocks noChangeShapeType="1"/>
          </p:cNvSpPr>
          <p:nvPr userDrawn="1"/>
        </p:nvSpPr>
        <p:spPr bwMode="auto">
          <a:xfrm>
            <a:off x="304800" y="6467475"/>
            <a:ext cx="116840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2400" dirty="0"/>
          </a:p>
        </p:txBody>
      </p:sp>
      <p:graphicFrame>
        <p:nvGraphicFramePr>
          <p:cNvPr id="7" name="Object 22"/>
          <p:cNvGraphicFramePr>
            <a:graphicFrameLocks noChangeAspect="1"/>
          </p:cNvGraphicFramePr>
          <p:nvPr userDrawn="1"/>
        </p:nvGraphicFramePr>
        <p:xfrm>
          <a:off x="575734" y="6524625"/>
          <a:ext cx="698500" cy="222250"/>
        </p:xfrm>
        <a:graphic>
          <a:graphicData uri="http://schemas.openxmlformats.org/presentationml/2006/ole">
            <mc:AlternateContent xmlns:mc="http://schemas.openxmlformats.org/markup-compatibility/2006">
              <mc:Choice xmlns:v="urn:schemas-microsoft-com:vml" Requires="v">
                <p:oleObj name="Photo Editor Photo" r:id="rId2" imgW="1933333" imgH="819048" progId="MSPhotoEd.3">
                  <p:embed/>
                </p:oleObj>
              </mc:Choice>
              <mc:Fallback>
                <p:oleObj name="Photo Editor Photo" r:id="rId2" imgW="1933333" imgH="819048" progId="MSPhotoEd.3">
                  <p:embed/>
                  <p:pic>
                    <p:nvPicPr>
                      <p:cNvPr id="7" name="Object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734" y="6524625"/>
                        <a:ext cx="698500" cy="22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pic>
        <p:nvPicPr>
          <p:cNvPr id="10" name="Picture 92" descr="informal">
            <a:extLst>
              <a:ext uri="{FF2B5EF4-FFF2-40B4-BE49-F238E27FC236}">
                <a16:creationId xmlns:a16="http://schemas.microsoft.com/office/drawing/2014/main" id="{2D3E4C52-EA4B-4BA1-A7E6-A947892F8E0A}"/>
              </a:ext>
            </a:extLst>
          </p:cNvPr>
          <p:cNvPicPr>
            <a:picLocks noChangeAspect="1" noChangeArrowheads="1"/>
          </p:cNvPicPr>
          <p:nvPr userDrawn="1"/>
        </p:nvPicPr>
        <p:blipFill>
          <a:blip r:embed="rId4" cstate="print"/>
          <a:srcRect/>
          <a:stretch>
            <a:fillRect/>
          </a:stretch>
        </p:blipFill>
        <p:spPr bwMode="auto">
          <a:xfrm>
            <a:off x="152400" y="152400"/>
            <a:ext cx="1393371" cy="1371600"/>
          </a:xfrm>
          <a:prstGeom prst="rect">
            <a:avLst/>
          </a:prstGeom>
          <a:noFill/>
        </p:spPr>
      </p:pic>
      <p:sp>
        <p:nvSpPr>
          <p:cNvPr id="11" name="Rectangle 19">
            <a:extLst>
              <a:ext uri="{FF2B5EF4-FFF2-40B4-BE49-F238E27FC236}">
                <a16:creationId xmlns:a16="http://schemas.microsoft.com/office/drawing/2014/main" id="{134C6B26-75A0-4B19-9A4C-3535C4EB70CF}"/>
              </a:ext>
            </a:extLst>
          </p:cNvPr>
          <p:cNvSpPr>
            <a:spLocks noChangeArrowheads="1"/>
          </p:cNvSpPr>
          <p:nvPr userDrawn="1"/>
        </p:nvSpPr>
        <p:spPr bwMode="auto">
          <a:xfrm>
            <a:off x="7518400" y="6461126"/>
            <a:ext cx="447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2400">
                <a:solidFill>
                  <a:schemeClr val="tx1"/>
                </a:solidFill>
                <a:latin typeface="Times New Roman" pitchFamily="18" charset="0"/>
              </a:defRPr>
            </a:lvl1pPr>
            <a:lvl2pPr marL="742950" indent="-285750" algn="ctr">
              <a:defRPr sz="2400">
                <a:solidFill>
                  <a:schemeClr val="tx1"/>
                </a:solidFill>
                <a:latin typeface="Times New Roman" pitchFamily="18" charset="0"/>
              </a:defRPr>
            </a:lvl2pPr>
            <a:lvl3pPr marL="1143000" indent="-228600" algn="ctr">
              <a:defRPr sz="2400">
                <a:solidFill>
                  <a:schemeClr val="tx1"/>
                </a:solidFill>
                <a:latin typeface="Times New Roman" pitchFamily="18" charset="0"/>
              </a:defRPr>
            </a:lvl3pPr>
            <a:lvl4pPr marL="1600200" indent="-228600" algn="ctr">
              <a:defRPr sz="2400">
                <a:solidFill>
                  <a:schemeClr val="tx1"/>
                </a:solidFill>
                <a:latin typeface="Times New Roman" pitchFamily="18" charset="0"/>
              </a:defRPr>
            </a:lvl4pPr>
            <a:lvl5pPr marL="2057400" indent="-228600" algn="ctr">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eaLnBrk="1" hangingPunct="1">
              <a:defRPr/>
            </a:pPr>
            <a:r>
              <a:rPr lang="en-US" altLang="zh-CN" sz="1200" b="1" dirty="0">
                <a:solidFill>
                  <a:srgbClr val="000000"/>
                </a:solidFill>
                <a:latin typeface="Arial" pitchFamily="34" charset="0"/>
                <a:ea typeface="SimSun" pitchFamily="2" charset="-122"/>
              </a:rPr>
              <a:t>University of Maryland</a:t>
            </a:r>
          </a:p>
          <a:p>
            <a:pPr algn="r" fontAlgn="base">
              <a:spcBef>
                <a:spcPct val="0"/>
              </a:spcBef>
              <a:spcAft>
                <a:spcPct val="0"/>
              </a:spcAft>
              <a:defRPr/>
            </a:pPr>
            <a:r>
              <a:rPr lang="en-US" sz="800" dirty="0">
                <a:solidFill>
                  <a:srgbClr val="000000"/>
                </a:solidFill>
                <a:latin typeface="Arial" pitchFamily="34" charset="0"/>
              </a:rPr>
              <a:t>Copyright © 2022 CALCE</a:t>
            </a:r>
          </a:p>
        </p:txBody>
      </p:sp>
      <p:sp>
        <p:nvSpPr>
          <p:cNvPr id="12" name="Text Box 23">
            <a:extLst>
              <a:ext uri="{FF2B5EF4-FFF2-40B4-BE49-F238E27FC236}">
                <a16:creationId xmlns:a16="http://schemas.microsoft.com/office/drawing/2014/main" id="{AA557FA2-5BE0-4175-82DF-4AB25B855D9E}"/>
              </a:ext>
            </a:extLst>
          </p:cNvPr>
          <p:cNvSpPr txBox="1">
            <a:spLocks noChangeArrowheads="1"/>
          </p:cNvSpPr>
          <p:nvPr userDrawn="1"/>
        </p:nvSpPr>
        <p:spPr bwMode="auto">
          <a:xfrm>
            <a:off x="1478847" y="6539628"/>
            <a:ext cx="88446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sz="2400">
                <a:solidFill>
                  <a:schemeClr val="tx1"/>
                </a:solidFill>
                <a:latin typeface="Times New Roman" pitchFamily="18" charset="0"/>
              </a:defRPr>
            </a:lvl1pPr>
            <a:lvl2pPr marL="742950" indent="-285750" algn="ctr">
              <a:defRPr sz="2400">
                <a:solidFill>
                  <a:schemeClr val="tx1"/>
                </a:solidFill>
                <a:latin typeface="Times New Roman" pitchFamily="18" charset="0"/>
              </a:defRPr>
            </a:lvl2pPr>
            <a:lvl3pPr marL="1143000" indent="-228600" algn="ctr">
              <a:defRPr sz="2400">
                <a:solidFill>
                  <a:schemeClr val="tx1"/>
                </a:solidFill>
                <a:latin typeface="Times New Roman" pitchFamily="18" charset="0"/>
              </a:defRPr>
            </a:lvl3pPr>
            <a:lvl4pPr marL="1600200" indent="-228600" algn="ctr">
              <a:defRPr sz="2400">
                <a:solidFill>
                  <a:schemeClr val="tx1"/>
                </a:solidFill>
                <a:latin typeface="Times New Roman" pitchFamily="18" charset="0"/>
              </a:defRPr>
            </a:lvl4pPr>
            <a:lvl5pPr marL="2057400" indent="-228600" algn="ctr">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defRPr/>
            </a:pPr>
            <a:r>
              <a:rPr lang="en-US" altLang="zh-CN" sz="1000" b="1" dirty="0">
                <a:solidFill>
                  <a:srgbClr val="000000"/>
                </a:solidFill>
                <a:latin typeface="Arial" pitchFamily="34" charset="0"/>
                <a:ea typeface="SimSun" pitchFamily="2" charset="-122"/>
              </a:rPr>
              <a:t>Center for Advanced Life Cycle Engineering                                                                            </a:t>
            </a:r>
            <a:r>
              <a:rPr lang="en-US" sz="1000" b="0" dirty="0">
                <a:solidFill>
                  <a:schemeClr val="tx1"/>
                </a:solidFill>
                <a:latin typeface="Arial" charset="0"/>
                <a:cs typeface="Arial" charset="0"/>
              </a:rPr>
              <a:t>Not to be duplicated or distributed without permission</a:t>
            </a:r>
            <a:endParaRPr lang="en-US" altLang="zh-CN" sz="1000" b="1" dirty="0">
              <a:solidFill>
                <a:srgbClr val="000000"/>
              </a:solidFill>
              <a:latin typeface="Arial" pitchFamily="34" charset="0"/>
              <a:ea typeface="SimSun" pitchFamily="2" charset="-122"/>
            </a:endParaRPr>
          </a:p>
        </p:txBody>
      </p:sp>
    </p:spTree>
    <p:extLst>
      <p:ext uri="{BB962C8B-B14F-4D97-AF65-F5344CB8AC3E}">
        <p14:creationId xmlns:p14="http://schemas.microsoft.com/office/powerpoint/2010/main" val="2630098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3450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152400"/>
            <a:ext cx="2590800" cy="5943600"/>
          </a:xfrm>
        </p:spPr>
        <p:txBody>
          <a:bodyPr vert="eaVert"/>
          <a:lstStyle>
            <a:lvl1pPr>
              <a:defRPr sz="3600"/>
            </a:lvl1pPr>
          </a:lstStyle>
          <a:p>
            <a:r>
              <a:rPr lang="en-US"/>
              <a:t>Click to edit Master title style</a:t>
            </a:r>
          </a:p>
        </p:txBody>
      </p:sp>
      <p:sp>
        <p:nvSpPr>
          <p:cNvPr id="3" name="Vertical Text Placeholder 2"/>
          <p:cNvSpPr>
            <a:spLocks noGrp="1"/>
          </p:cNvSpPr>
          <p:nvPr>
            <p:ph type="body" orient="vert" idx="1"/>
          </p:nvPr>
        </p:nvSpPr>
        <p:spPr>
          <a:xfrm>
            <a:off x="914400" y="152400"/>
            <a:ext cx="756920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2274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12192000" cy="838200"/>
          </a:xfrm>
        </p:spPr>
        <p:txBody>
          <a:bodyPr/>
          <a:lstStyle>
            <a:lvl1pPr>
              <a:defRPr sz="3600"/>
            </a:lvl1pPr>
          </a:lstStyle>
          <a:p>
            <a:r>
              <a:rPr lang="en-US"/>
              <a:t>Click to edit Master title style</a:t>
            </a:r>
          </a:p>
        </p:txBody>
      </p:sp>
      <p:sp>
        <p:nvSpPr>
          <p:cNvPr id="3" name="Chart Placeholder 2"/>
          <p:cNvSpPr>
            <a:spLocks noGrp="1"/>
          </p:cNvSpPr>
          <p:nvPr>
            <p:ph type="chart" idx="1"/>
          </p:nvPr>
        </p:nvSpPr>
        <p:spPr>
          <a:xfrm>
            <a:off x="914400" y="1371600"/>
            <a:ext cx="10363200" cy="4724400"/>
          </a:xfrm>
        </p:spPr>
        <p:txBody>
          <a:bodyPr/>
          <a:lstStyle/>
          <a:p>
            <a:pPr lvl="0"/>
            <a:r>
              <a:rPr lang="en-US" noProof="0" dirty="0"/>
              <a:t>Click icon to add chart</a:t>
            </a:r>
          </a:p>
        </p:txBody>
      </p:sp>
    </p:spTree>
    <p:extLst>
      <p:ext uri="{BB962C8B-B14F-4D97-AF65-F5344CB8AC3E}">
        <p14:creationId xmlns:p14="http://schemas.microsoft.com/office/powerpoint/2010/main" val="26821809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12192000" cy="838200"/>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sz="half" idx="1"/>
          </p:nvPr>
        </p:nvSpPr>
        <p:spPr>
          <a:xfrm>
            <a:off x="914400" y="1371600"/>
            <a:ext cx="508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371600"/>
            <a:ext cx="508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7683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12192000" cy="838200"/>
          </a:xfrm>
        </p:spPr>
        <p:txBody>
          <a:bodyPr/>
          <a:lstStyle>
            <a:lvl1pPr>
              <a:defRPr sz="3600"/>
            </a:lvl1pPr>
          </a:lstStyle>
          <a:p>
            <a:r>
              <a:rPr lang="en-US"/>
              <a:t>Click to edit Master title style</a:t>
            </a:r>
          </a:p>
        </p:txBody>
      </p:sp>
      <p:sp>
        <p:nvSpPr>
          <p:cNvPr id="3" name="Text Placeholder 2"/>
          <p:cNvSpPr>
            <a:spLocks noGrp="1"/>
          </p:cNvSpPr>
          <p:nvPr>
            <p:ph type="body" sz="half" idx="1"/>
          </p:nvPr>
        </p:nvSpPr>
        <p:spPr>
          <a:xfrm>
            <a:off x="914400" y="1371600"/>
            <a:ext cx="508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371600"/>
            <a:ext cx="50800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810000"/>
            <a:ext cx="50800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5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12192000" cy="838200"/>
          </a:xfrm>
        </p:spPr>
        <p:txBody>
          <a:bodyPr/>
          <a:lstStyle>
            <a:lvl1pPr>
              <a:defRPr sz="3600"/>
            </a:lvl1pPr>
          </a:lstStyle>
          <a:p>
            <a:r>
              <a:rPr lang="en-US"/>
              <a:t>Click to edit Master title style</a:t>
            </a:r>
          </a:p>
        </p:txBody>
      </p:sp>
      <p:sp>
        <p:nvSpPr>
          <p:cNvPr id="3" name="Table Placeholder 2"/>
          <p:cNvSpPr>
            <a:spLocks noGrp="1"/>
          </p:cNvSpPr>
          <p:nvPr>
            <p:ph type="tbl" idx="1"/>
          </p:nvPr>
        </p:nvSpPr>
        <p:spPr>
          <a:xfrm>
            <a:off x="914400" y="1371600"/>
            <a:ext cx="10363200" cy="4724400"/>
          </a:xfrm>
        </p:spPr>
        <p:txBody>
          <a:bodyPr/>
          <a:lstStyle/>
          <a:p>
            <a:pPr lvl="0"/>
            <a:r>
              <a:rPr lang="en-US" noProof="0" dirty="0"/>
              <a:t>Click icon to add table</a:t>
            </a:r>
          </a:p>
        </p:txBody>
      </p:sp>
    </p:spTree>
    <p:extLst>
      <p:ext uri="{BB962C8B-B14F-4D97-AF65-F5344CB8AC3E}">
        <p14:creationId xmlns:p14="http://schemas.microsoft.com/office/powerpoint/2010/main" val="3275687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49085" y="1291132"/>
            <a:ext cx="10363200" cy="1470025"/>
          </a:xfrm>
        </p:spPr>
        <p:txBody>
          <a:bodyPr>
            <a:normAutofit/>
          </a:bodyPr>
          <a:lstStyle>
            <a:lvl1pPr>
              <a:defRPr sz="3600"/>
            </a:lvl1pPr>
          </a:lstStyle>
          <a:p>
            <a:r>
              <a:rPr lang="en-US" dirty="0"/>
              <a:t>Click to edit Master title style</a:t>
            </a:r>
          </a:p>
        </p:txBody>
      </p:sp>
      <p:sp>
        <p:nvSpPr>
          <p:cNvPr id="3" name="Subtitle 2"/>
          <p:cNvSpPr>
            <a:spLocks noGrp="1"/>
          </p:cNvSpPr>
          <p:nvPr>
            <p:ph type="subTitle" idx="1" hasCustomPrompt="1"/>
          </p:nvPr>
        </p:nvSpPr>
        <p:spPr>
          <a:xfrm>
            <a:off x="1115130" y="2934223"/>
            <a:ext cx="9677400" cy="838200"/>
          </a:xfrm>
        </p:spPr>
        <p:txBody>
          <a:bodyPr>
            <a:normAutofit/>
          </a:bodyPr>
          <a:lstStyle>
            <a:lvl1pPr marL="0" indent="0" algn="ctr">
              <a:buNone/>
              <a:defRPr sz="28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CALCE Team: Click to edit Master subtitle style</a:t>
            </a:r>
          </a:p>
        </p:txBody>
      </p:sp>
      <p:sp>
        <p:nvSpPr>
          <p:cNvPr id="8" name="Rectangle 7"/>
          <p:cNvSpPr/>
          <p:nvPr userDrawn="1"/>
        </p:nvSpPr>
        <p:spPr>
          <a:xfrm>
            <a:off x="4275689" y="76201"/>
            <a:ext cx="3605474" cy="1015663"/>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Reliability Science Symposium </a:t>
            </a:r>
          </a:p>
          <a:p>
            <a:pPr algn="ctr"/>
            <a:r>
              <a:rPr lang="en-US" sz="2000" b="1" dirty="0">
                <a:latin typeface="Times New Roman" panose="02020603050405020304" pitchFamily="18" charset="0"/>
                <a:cs typeface="Times New Roman" panose="02020603050405020304" pitchFamily="18" charset="0"/>
              </a:rPr>
              <a:t>Spring 2022</a:t>
            </a:r>
          </a:p>
          <a:p>
            <a:pPr algn="ctr"/>
            <a:r>
              <a:rPr lang="en-US" sz="2000" b="1" dirty="0">
                <a:latin typeface="Times New Roman" panose="02020603050405020304" pitchFamily="18" charset="0"/>
                <a:cs typeface="Times New Roman" panose="02020603050405020304" pitchFamily="18" charset="0"/>
              </a:rPr>
              <a:t>March 22-23, 2022</a:t>
            </a:r>
          </a:p>
        </p:txBody>
      </p:sp>
      <p:pic>
        <p:nvPicPr>
          <p:cNvPr id="6" name="Picture 92" descr="informal">
            <a:extLst>
              <a:ext uri="{FF2B5EF4-FFF2-40B4-BE49-F238E27FC236}">
                <a16:creationId xmlns:a16="http://schemas.microsoft.com/office/drawing/2014/main" id="{67618D57-ACB1-434B-AFBA-9DAFB672FEF3}"/>
              </a:ext>
            </a:extLst>
          </p:cNvPr>
          <p:cNvPicPr>
            <a:picLocks noChangeAspect="1" noChangeArrowheads="1"/>
          </p:cNvPicPr>
          <p:nvPr userDrawn="1"/>
        </p:nvPicPr>
        <p:blipFill>
          <a:blip r:embed="rId2" cstate="print"/>
          <a:srcRect/>
          <a:stretch>
            <a:fillRect/>
          </a:stretch>
        </p:blipFill>
        <p:spPr bwMode="auto">
          <a:xfrm>
            <a:off x="152400" y="152400"/>
            <a:ext cx="1393371" cy="1371600"/>
          </a:xfrm>
          <a:prstGeom prst="rect">
            <a:avLst/>
          </a:prstGeom>
          <a:noFill/>
        </p:spPr>
      </p:pic>
      <p:sp>
        <p:nvSpPr>
          <p:cNvPr id="7" name="Content Placeholder 2">
            <a:extLst>
              <a:ext uri="{FF2B5EF4-FFF2-40B4-BE49-F238E27FC236}">
                <a16:creationId xmlns:a16="http://schemas.microsoft.com/office/drawing/2014/main" id="{6C6269A4-65C4-47FB-BEE9-829FA633A35B}"/>
              </a:ext>
            </a:extLst>
          </p:cNvPr>
          <p:cNvSpPr>
            <a:spLocks noGrp="1"/>
          </p:cNvSpPr>
          <p:nvPr>
            <p:ph idx="10" hasCustomPrompt="1"/>
          </p:nvPr>
        </p:nvSpPr>
        <p:spPr>
          <a:xfrm>
            <a:off x="1613115" y="4509351"/>
            <a:ext cx="9677400" cy="1593092"/>
          </a:xfrm>
        </p:spPr>
        <p:txBody>
          <a:bodyPr>
            <a:normAutofit/>
          </a:bodyPr>
          <a:lstStyle>
            <a:lvl1pPr marL="457200" indent="-457200">
              <a:buFont typeface="Arial" panose="020B0604020202020204" pitchFamily="34" charset="0"/>
              <a:buChar char="•"/>
              <a:defRPr sz="2800" b="0"/>
            </a:lvl1pPr>
            <a:lvl2pPr>
              <a:defRPr sz="2400"/>
            </a:lvl2pPr>
            <a:lvl3pPr>
              <a:defRPr sz="2000"/>
            </a:lvl3pPr>
            <a:lvl4pPr>
              <a:defRPr sz="1800"/>
            </a:lvl4pPr>
            <a:lvl5pPr>
              <a:defRPr sz="1800"/>
            </a:lvl5pPr>
          </a:lstStyle>
          <a:p>
            <a:pPr lvl="0"/>
            <a:r>
              <a:rPr lang="en-US" dirty="0"/>
              <a:t>Click to edit Master text styles</a:t>
            </a:r>
          </a:p>
        </p:txBody>
      </p:sp>
      <p:sp>
        <p:nvSpPr>
          <p:cNvPr id="5" name="TextBox 4">
            <a:extLst>
              <a:ext uri="{FF2B5EF4-FFF2-40B4-BE49-F238E27FC236}">
                <a16:creationId xmlns:a16="http://schemas.microsoft.com/office/drawing/2014/main" id="{3D5367F7-7521-4DE5-8F08-4608DEF09869}"/>
              </a:ext>
            </a:extLst>
          </p:cNvPr>
          <p:cNvSpPr txBox="1"/>
          <p:nvPr userDrawn="1"/>
        </p:nvSpPr>
        <p:spPr>
          <a:xfrm>
            <a:off x="713670" y="3959778"/>
            <a:ext cx="1798890"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Objectives</a:t>
            </a:r>
          </a:p>
        </p:txBody>
      </p:sp>
    </p:spTree>
    <p:extLst>
      <p:ext uri="{BB962C8B-B14F-4D97-AF65-F5344CB8AC3E}">
        <p14:creationId xmlns:p14="http://schemas.microsoft.com/office/powerpoint/2010/main" val="2624891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1633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782402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3" name="Content Placeholder 2"/>
          <p:cNvSpPr>
            <a:spLocks noGrp="1"/>
          </p:cNvSpPr>
          <p:nvPr>
            <p:ph sz="half" idx="1"/>
          </p:nvPr>
        </p:nvSpPr>
        <p:spPr>
          <a:xfrm>
            <a:off x="914400" y="1371600"/>
            <a:ext cx="508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371600"/>
            <a:ext cx="508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86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12192000" cy="1143000"/>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4267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3414440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331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87430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0651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152400"/>
            <a:ext cx="12192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914400" y="1371600"/>
            <a:ext cx="103632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19"/>
          <p:cNvSpPr>
            <a:spLocks noChangeArrowheads="1"/>
          </p:cNvSpPr>
          <p:nvPr userDrawn="1"/>
        </p:nvSpPr>
        <p:spPr bwMode="auto">
          <a:xfrm>
            <a:off x="7518400" y="6461126"/>
            <a:ext cx="447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2400">
                <a:solidFill>
                  <a:schemeClr val="tx1"/>
                </a:solidFill>
                <a:latin typeface="Times New Roman" pitchFamily="18" charset="0"/>
              </a:defRPr>
            </a:lvl1pPr>
            <a:lvl2pPr marL="742950" indent="-285750" algn="ctr">
              <a:defRPr sz="2400">
                <a:solidFill>
                  <a:schemeClr val="tx1"/>
                </a:solidFill>
                <a:latin typeface="Times New Roman" pitchFamily="18" charset="0"/>
              </a:defRPr>
            </a:lvl2pPr>
            <a:lvl3pPr marL="1143000" indent="-228600" algn="ctr">
              <a:defRPr sz="2400">
                <a:solidFill>
                  <a:schemeClr val="tx1"/>
                </a:solidFill>
                <a:latin typeface="Times New Roman" pitchFamily="18" charset="0"/>
              </a:defRPr>
            </a:lvl3pPr>
            <a:lvl4pPr marL="1600200" indent="-228600" algn="ctr">
              <a:defRPr sz="2400">
                <a:solidFill>
                  <a:schemeClr val="tx1"/>
                </a:solidFill>
                <a:latin typeface="Times New Roman" pitchFamily="18" charset="0"/>
              </a:defRPr>
            </a:lvl4pPr>
            <a:lvl5pPr marL="2057400" indent="-228600" algn="ctr">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eaLnBrk="1" hangingPunct="1">
              <a:defRPr/>
            </a:pPr>
            <a:r>
              <a:rPr lang="en-US" altLang="zh-CN" sz="1200" b="1" dirty="0">
                <a:solidFill>
                  <a:srgbClr val="000000"/>
                </a:solidFill>
                <a:latin typeface="Arial" pitchFamily="34" charset="0"/>
                <a:ea typeface="SimSun" pitchFamily="2" charset="-122"/>
              </a:rPr>
              <a:t>University of Maryland</a:t>
            </a:r>
          </a:p>
          <a:p>
            <a:pPr algn="r" fontAlgn="base">
              <a:spcBef>
                <a:spcPct val="0"/>
              </a:spcBef>
              <a:spcAft>
                <a:spcPct val="0"/>
              </a:spcAft>
              <a:defRPr/>
            </a:pPr>
            <a:r>
              <a:rPr lang="en-US" sz="800" dirty="0">
                <a:solidFill>
                  <a:srgbClr val="000000"/>
                </a:solidFill>
                <a:latin typeface="Arial" pitchFamily="34" charset="0"/>
              </a:rPr>
              <a:t>Copyright © 2022 CALCE</a:t>
            </a:r>
          </a:p>
        </p:txBody>
      </p:sp>
      <p:sp>
        <p:nvSpPr>
          <p:cNvPr id="3" name="Text Box 20"/>
          <p:cNvSpPr txBox="1">
            <a:spLocks noChangeArrowheads="1"/>
          </p:cNvSpPr>
          <p:nvPr userDrawn="1"/>
        </p:nvSpPr>
        <p:spPr bwMode="auto">
          <a:xfrm>
            <a:off x="6044867" y="6543676"/>
            <a:ext cx="309700" cy="215444"/>
          </a:xfrm>
          <a:prstGeom prst="rect">
            <a:avLst/>
          </a:prstGeom>
          <a:noFill/>
          <a:ln w="9525">
            <a:noFill/>
            <a:miter lim="800000"/>
            <a:headEnd/>
            <a:tailEnd/>
          </a:ln>
        </p:spPr>
        <p:txBody>
          <a:bodyPr wrap="none">
            <a:spAutoFit/>
          </a:bodyPr>
          <a:lstStyle>
            <a:lvl1pPr algn="ctr">
              <a:defRPr sz="2400">
                <a:solidFill>
                  <a:schemeClr val="tx1"/>
                </a:solidFill>
                <a:latin typeface="Times New Roman" pitchFamily="18" charset="0"/>
              </a:defRPr>
            </a:lvl1pPr>
            <a:lvl2pPr marL="742950" indent="-285750" algn="ctr">
              <a:defRPr sz="2400">
                <a:solidFill>
                  <a:schemeClr val="tx1"/>
                </a:solidFill>
                <a:latin typeface="Times New Roman" pitchFamily="18" charset="0"/>
              </a:defRPr>
            </a:lvl2pPr>
            <a:lvl3pPr marL="1143000" indent="-228600" algn="ctr">
              <a:defRPr sz="2400">
                <a:solidFill>
                  <a:schemeClr val="tx1"/>
                </a:solidFill>
                <a:latin typeface="Times New Roman" pitchFamily="18" charset="0"/>
              </a:defRPr>
            </a:lvl3pPr>
            <a:lvl4pPr marL="1600200" indent="-228600" algn="ctr">
              <a:defRPr sz="2400">
                <a:solidFill>
                  <a:schemeClr val="tx1"/>
                </a:solidFill>
                <a:latin typeface="Times New Roman" pitchFamily="18" charset="0"/>
              </a:defRPr>
            </a:lvl4pPr>
            <a:lvl5pPr marL="2057400" indent="-228600" algn="ctr">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defRPr/>
            </a:pPr>
            <a:fld id="{B8049901-2894-4301-9C31-B53657384A2C}" type="slidenum">
              <a:rPr lang="en-US" altLang="zh-CN" sz="800" smtClean="0">
                <a:solidFill>
                  <a:srgbClr val="000000"/>
                </a:solidFill>
                <a:latin typeface="Arial" pitchFamily="34" charset="0"/>
                <a:ea typeface="SimSun" pitchFamily="2" charset="-122"/>
              </a:rPr>
              <a:pPr eaLnBrk="1" hangingPunct="1">
                <a:defRPr/>
              </a:pPr>
              <a:t>‹#›</a:t>
            </a:fld>
            <a:endParaRPr lang="en-US" altLang="zh-CN" sz="2400" dirty="0">
              <a:ea typeface="SimSun" pitchFamily="2" charset="-122"/>
            </a:endParaRPr>
          </a:p>
        </p:txBody>
      </p:sp>
      <p:sp>
        <p:nvSpPr>
          <p:cNvPr id="1030" name="Line 21"/>
          <p:cNvSpPr>
            <a:spLocks noChangeShapeType="1"/>
          </p:cNvSpPr>
          <p:nvPr userDrawn="1"/>
        </p:nvSpPr>
        <p:spPr bwMode="auto">
          <a:xfrm>
            <a:off x="304800" y="6467475"/>
            <a:ext cx="116840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2400" dirty="0"/>
          </a:p>
        </p:txBody>
      </p:sp>
      <p:graphicFrame>
        <p:nvGraphicFramePr>
          <p:cNvPr id="1031" name="Object 22"/>
          <p:cNvGraphicFramePr>
            <a:graphicFrameLocks noChangeAspect="1"/>
          </p:cNvGraphicFramePr>
          <p:nvPr userDrawn="1"/>
        </p:nvGraphicFramePr>
        <p:xfrm>
          <a:off x="575734" y="6524625"/>
          <a:ext cx="698500" cy="222250"/>
        </p:xfrm>
        <a:graphic>
          <a:graphicData uri="http://schemas.openxmlformats.org/presentationml/2006/ole">
            <mc:AlternateContent xmlns:mc="http://schemas.openxmlformats.org/markup-compatibility/2006">
              <mc:Choice xmlns:v="urn:schemas-microsoft-com:vml" Requires="v">
                <p:oleObj name="Photo Editor Photo" r:id="rId18" imgW="1933333" imgH="819048" progId="MSPhotoEd.3">
                  <p:embed/>
                </p:oleObj>
              </mc:Choice>
              <mc:Fallback>
                <p:oleObj name="Photo Editor Photo" r:id="rId18" imgW="1933333" imgH="819048" progId="MSPhotoEd.3">
                  <p:embed/>
                  <p:pic>
                    <p:nvPicPr>
                      <p:cNvPr id="1031" name="Object 2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5734" y="6524625"/>
                        <a:ext cx="698500" cy="22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23">
            <a:extLst>
              <a:ext uri="{FF2B5EF4-FFF2-40B4-BE49-F238E27FC236}">
                <a16:creationId xmlns:a16="http://schemas.microsoft.com/office/drawing/2014/main" id="{E834CB90-ECCA-45D3-8A10-22949DDEA74B}"/>
              </a:ext>
            </a:extLst>
          </p:cNvPr>
          <p:cNvSpPr txBox="1">
            <a:spLocks noChangeArrowheads="1"/>
          </p:cNvSpPr>
          <p:nvPr userDrawn="1"/>
        </p:nvSpPr>
        <p:spPr bwMode="auto">
          <a:xfrm>
            <a:off x="1478847" y="6539628"/>
            <a:ext cx="88446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sz="2400">
                <a:solidFill>
                  <a:schemeClr val="tx1"/>
                </a:solidFill>
                <a:latin typeface="Times New Roman" pitchFamily="18" charset="0"/>
              </a:defRPr>
            </a:lvl1pPr>
            <a:lvl2pPr marL="742950" indent="-285750" algn="ctr">
              <a:defRPr sz="2400">
                <a:solidFill>
                  <a:schemeClr val="tx1"/>
                </a:solidFill>
                <a:latin typeface="Times New Roman" pitchFamily="18" charset="0"/>
              </a:defRPr>
            </a:lvl2pPr>
            <a:lvl3pPr marL="1143000" indent="-228600" algn="ctr">
              <a:defRPr sz="2400">
                <a:solidFill>
                  <a:schemeClr val="tx1"/>
                </a:solidFill>
                <a:latin typeface="Times New Roman" pitchFamily="18" charset="0"/>
              </a:defRPr>
            </a:lvl3pPr>
            <a:lvl4pPr marL="1600200" indent="-228600" algn="ctr">
              <a:defRPr sz="2400">
                <a:solidFill>
                  <a:schemeClr val="tx1"/>
                </a:solidFill>
                <a:latin typeface="Times New Roman" pitchFamily="18" charset="0"/>
              </a:defRPr>
            </a:lvl4pPr>
            <a:lvl5pPr marL="2057400" indent="-228600" algn="ctr">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defRPr/>
            </a:pPr>
            <a:r>
              <a:rPr lang="en-US" altLang="zh-CN" sz="1000" b="1" dirty="0">
                <a:solidFill>
                  <a:srgbClr val="000000"/>
                </a:solidFill>
                <a:latin typeface="Arial" pitchFamily="34" charset="0"/>
                <a:ea typeface="SimSun" pitchFamily="2" charset="-122"/>
              </a:rPr>
              <a:t>Center for Advanced Life Cycle Engineering                                                                            </a:t>
            </a:r>
            <a:r>
              <a:rPr lang="en-US" sz="1000" b="0" dirty="0">
                <a:solidFill>
                  <a:schemeClr val="tx1"/>
                </a:solidFill>
                <a:latin typeface="Arial" charset="0"/>
                <a:cs typeface="Arial" charset="0"/>
              </a:rPr>
              <a:t>Not to be duplicated or distributed without permission</a:t>
            </a:r>
            <a:endParaRPr lang="en-US" altLang="zh-CN" sz="1000" b="1" dirty="0">
              <a:solidFill>
                <a:srgbClr val="000000"/>
              </a:solidFill>
              <a:latin typeface="Arial" pitchFamily="34" charset="0"/>
              <a:ea typeface="SimSun" pitchFamily="2" charset="-122"/>
            </a:endParaRPr>
          </a:p>
        </p:txBody>
      </p:sp>
    </p:spTree>
    <p:extLst>
      <p:ext uri="{BB962C8B-B14F-4D97-AF65-F5344CB8AC3E}">
        <p14:creationId xmlns:p14="http://schemas.microsoft.com/office/powerpoint/2010/main" val="424419860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74" r:id="rId16"/>
  </p:sldLayoutIdLst>
  <p:hf sldNum="0" hdr="0" ftr="0" dt="0"/>
  <p:txStyles>
    <p:titleStyle>
      <a:lvl1pPr algn="ctr" rtl="0" eaLnBrk="1" fontAlgn="base" hangingPunct="1">
        <a:spcBef>
          <a:spcPct val="0"/>
        </a:spcBef>
        <a:spcAft>
          <a:spcPct val="0"/>
        </a:spcAft>
        <a:defRPr sz="3600" b="1">
          <a:solidFill>
            <a:schemeClr val="tx2"/>
          </a:solidFill>
          <a:latin typeface="+mj-lt"/>
          <a:ea typeface="+mj-ea"/>
          <a:cs typeface="+mj-cs"/>
        </a:defRPr>
      </a:lvl1pPr>
      <a:lvl2pPr algn="ctr" rtl="0" eaLnBrk="1" fontAlgn="base" hangingPunct="1">
        <a:spcBef>
          <a:spcPct val="0"/>
        </a:spcBef>
        <a:spcAft>
          <a:spcPct val="0"/>
        </a:spcAft>
        <a:defRPr sz="3200" b="1">
          <a:solidFill>
            <a:schemeClr val="tx2"/>
          </a:solidFill>
          <a:latin typeface="Times New Roman" pitchFamily="18" charset="0"/>
        </a:defRPr>
      </a:lvl2pPr>
      <a:lvl3pPr algn="ctr" rtl="0" eaLnBrk="1" fontAlgn="base" hangingPunct="1">
        <a:spcBef>
          <a:spcPct val="0"/>
        </a:spcBef>
        <a:spcAft>
          <a:spcPct val="0"/>
        </a:spcAft>
        <a:defRPr sz="3200" b="1">
          <a:solidFill>
            <a:schemeClr val="tx2"/>
          </a:solidFill>
          <a:latin typeface="Times New Roman" pitchFamily="18" charset="0"/>
        </a:defRPr>
      </a:lvl3pPr>
      <a:lvl4pPr algn="ctr" rtl="0" eaLnBrk="1" fontAlgn="base" hangingPunct="1">
        <a:spcBef>
          <a:spcPct val="0"/>
        </a:spcBef>
        <a:spcAft>
          <a:spcPct val="0"/>
        </a:spcAft>
        <a:defRPr sz="3200" b="1">
          <a:solidFill>
            <a:schemeClr val="tx2"/>
          </a:solidFill>
          <a:latin typeface="Times New Roman" pitchFamily="18" charset="0"/>
        </a:defRPr>
      </a:lvl4pPr>
      <a:lvl5pPr algn="ctr" rtl="0" eaLnBrk="1" fontAlgn="base" hangingPunct="1">
        <a:spcBef>
          <a:spcPct val="0"/>
        </a:spcBef>
        <a:spcAft>
          <a:spcPct val="0"/>
        </a:spcAft>
        <a:defRPr sz="3200" b="1">
          <a:solidFill>
            <a:schemeClr val="tx2"/>
          </a:solidFill>
          <a:latin typeface="Times New Roman" pitchFamily="18" charset="0"/>
        </a:defRPr>
      </a:lvl5pPr>
      <a:lvl6pPr marL="457200" algn="ctr" rtl="0" eaLnBrk="1" fontAlgn="base" hangingPunct="1">
        <a:spcBef>
          <a:spcPct val="0"/>
        </a:spcBef>
        <a:spcAft>
          <a:spcPct val="0"/>
        </a:spcAft>
        <a:defRPr sz="3200" b="1">
          <a:solidFill>
            <a:schemeClr val="tx2"/>
          </a:solidFill>
          <a:latin typeface="Times New Roman" pitchFamily="18" charset="0"/>
        </a:defRPr>
      </a:lvl6pPr>
      <a:lvl7pPr marL="914400" algn="ctr" rtl="0" eaLnBrk="1" fontAlgn="base" hangingPunct="1">
        <a:spcBef>
          <a:spcPct val="0"/>
        </a:spcBef>
        <a:spcAft>
          <a:spcPct val="0"/>
        </a:spcAft>
        <a:defRPr sz="3200" b="1">
          <a:solidFill>
            <a:schemeClr val="tx2"/>
          </a:solidFill>
          <a:latin typeface="Times New Roman" pitchFamily="18" charset="0"/>
        </a:defRPr>
      </a:lvl7pPr>
      <a:lvl8pPr marL="1371600" algn="ctr" rtl="0" eaLnBrk="1" fontAlgn="base" hangingPunct="1">
        <a:spcBef>
          <a:spcPct val="0"/>
        </a:spcBef>
        <a:spcAft>
          <a:spcPct val="0"/>
        </a:spcAft>
        <a:defRPr sz="3200" b="1">
          <a:solidFill>
            <a:schemeClr val="tx2"/>
          </a:solidFill>
          <a:latin typeface="Times New Roman" pitchFamily="18" charset="0"/>
        </a:defRPr>
      </a:lvl8pPr>
      <a:lvl9pPr marL="1828800" algn="ctr" rtl="0" eaLnBrk="1" fontAlgn="base" hangingPunct="1">
        <a:spcBef>
          <a:spcPct val="0"/>
        </a:spcBef>
        <a:spcAft>
          <a:spcPct val="0"/>
        </a:spcAft>
        <a:defRPr sz="3200" b="1">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g"/><Relationship Id="rId7" Type="http://schemas.openxmlformats.org/officeDocument/2006/relationships/image" Target="../media/image27.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9.sv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130.png"/><Relationship Id="rId7" Type="http://schemas.openxmlformats.org/officeDocument/2006/relationships/image" Target="../media/image170.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 Id="rId9" Type="http://schemas.openxmlformats.org/officeDocument/2006/relationships/image" Target="../media/image340.png"/></Relationships>
</file>

<file path=ppt/slides/_rels/slide32.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130.png"/><Relationship Id="rId7" Type="http://schemas.openxmlformats.org/officeDocument/2006/relationships/image" Target="../media/image170.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 Id="rId9" Type="http://schemas.openxmlformats.org/officeDocument/2006/relationships/image" Target="../media/image360.png"/></Relationships>
</file>

<file path=ppt/slides/_rels/slide3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hyperlink" Target="https://calce.umd.edu/calce-simulation-assisted-reliability-assessment-sara-softwar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33400"/>
            <a:ext cx="10363200" cy="1470025"/>
          </a:xfrm>
        </p:spPr>
        <p:txBody>
          <a:bodyPr/>
          <a:lstStyle/>
          <a:p>
            <a:r>
              <a:rPr lang="en-US" dirty="0"/>
              <a:t>Life Cycle Profile Development for Product Reliability Validation</a:t>
            </a:r>
          </a:p>
        </p:txBody>
      </p:sp>
      <p:sp>
        <p:nvSpPr>
          <p:cNvPr id="3" name="Subtitle 2"/>
          <p:cNvSpPr>
            <a:spLocks noGrp="1"/>
          </p:cNvSpPr>
          <p:nvPr>
            <p:ph type="subTitle" idx="1"/>
          </p:nvPr>
        </p:nvSpPr>
        <p:spPr>
          <a:xfrm>
            <a:off x="914400" y="2057399"/>
            <a:ext cx="10363200" cy="2117035"/>
          </a:xfrm>
        </p:spPr>
        <p:txBody>
          <a:bodyPr/>
          <a:lstStyle/>
          <a:p>
            <a:r>
              <a:rPr lang="en-US" dirty="0"/>
              <a:t>Abhishek Ram and Dr. Diganta Das (diganta@umd.edu)</a:t>
            </a:r>
          </a:p>
          <a:p>
            <a:r>
              <a:rPr lang="en-US" dirty="0"/>
              <a:t>Center for Advanced Life Cycle Engineering (CALCE)</a:t>
            </a:r>
          </a:p>
          <a:p>
            <a:r>
              <a:rPr lang="en-US" dirty="0"/>
              <a:t>University of Maryland, College Park</a:t>
            </a:r>
          </a:p>
          <a:p>
            <a:pPr>
              <a:lnSpc>
                <a:spcPct val="90000"/>
              </a:lnSpc>
              <a:defRPr/>
            </a:pPr>
            <a:r>
              <a:rPr lang="en-US" altLang="en-US" dirty="0"/>
              <a:t>https://calce.umd.edu/</a:t>
            </a:r>
          </a:p>
          <a:p>
            <a:endParaRPr lang="en-US" dirty="0"/>
          </a:p>
          <a:p>
            <a:r>
              <a:rPr lang="en-US" b="1" dirty="0"/>
              <a:t>Presented to </a:t>
            </a:r>
          </a:p>
          <a:p>
            <a:r>
              <a:rPr lang="en-US" b="1" dirty="0"/>
              <a:t>Centre for Advances in Reliability and Safety (CAiRS)</a:t>
            </a:r>
            <a:br>
              <a:rPr lang="en-US" b="1" dirty="0"/>
            </a:br>
            <a:r>
              <a:rPr lang="en-US" b="1" dirty="0"/>
              <a:t>April 20, 2022 (Wednesday)</a:t>
            </a:r>
          </a:p>
        </p:txBody>
      </p:sp>
    </p:spTree>
    <p:extLst>
      <p:ext uri="{BB962C8B-B14F-4D97-AF65-F5344CB8AC3E}">
        <p14:creationId xmlns:p14="http://schemas.microsoft.com/office/powerpoint/2010/main" val="3859633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BE057-5A61-4C49-9725-DF33D817E60A}"/>
              </a:ext>
            </a:extLst>
          </p:cNvPr>
          <p:cNvSpPr>
            <a:spLocks noGrp="1"/>
          </p:cNvSpPr>
          <p:nvPr>
            <p:ph type="title"/>
          </p:nvPr>
        </p:nvSpPr>
        <p:spPr/>
        <p:txBody>
          <a:bodyPr/>
          <a:lstStyle/>
          <a:p>
            <a:r>
              <a:rPr lang="en-US" dirty="0"/>
              <a:t>Presentation Objectives</a:t>
            </a:r>
          </a:p>
        </p:txBody>
      </p:sp>
      <p:sp>
        <p:nvSpPr>
          <p:cNvPr id="3" name="Text Placeholder 2">
            <a:extLst>
              <a:ext uri="{FF2B5EF4-FFF2-40B4-BE49-F238E27FC236}">
                <a16:creationId xmlns:a16="http://schemas.microsoft.com/office/drawing/2014/main" id="{5995072D-EC74-497A-9F62-A85C0AC7A6EA}"/>
              </a:ext>
            </a:extLst>
          </p:cNvPr>
          <p:cNvSpPr>
            <a:spLocks noGrp="1"/>
          </p:cNvSpPr>
          <p:nvPr>
            <p:ph idx="1"/>
          </p:nvPr>
        </p:nvSpPr>
        <p:spPr>
          <a:xfrm>
            <a:off x="490330" y="911916"/>
            <a:ext cx="11383618" cy="5356362"/>
          </a:xfrm>
        </p:spPr>
        <p:txBody>
          <a:bodyPr/>
          <a:lstStyle/>
          <a:p>
            <a:pPr>
              <a:spcBef>
                <a:spcPts val="600"/>
              </a:spcBef>
              <a:spcAft>
                <a:spcPts val="600"/>
              </a:spcAft>
            </a:pPr>
            <a:r>
              <a:rPr lang="en-US" dirty="0"/>
              <a:t>How to develop a life cycle profile for a product’s intended operation and how to use it for product reliability validation. </a:t>
            </a:r>
          </a:p>
          <a:p>
            <a:pPr>
              <a:spcBef>
                <a:spcPts val="600"/>
              </a:spcBef>
              <a:spcAft>
                <a:spcPts val="600"/>
              </a:spcAft>
            </a:pPr>
            <a:r>
              <a:rPr lang="en-US" dirty="0"/>
              <a:t>This life cycle profile development procedure will consider the product’s </a:t>
            </a:r>
          </a:p>
          <a:p>
            <a:pPr lvl="1">
              <a:spcBef>
                <a:spcPts val="600"/>
              </a:spcBef>
              <a:spcAft>
                <a:spcPts val="600"/>
              </a:spcAft>
            </a:pPr>
            <a:r>
              <a:rPr lang="en-US" dirty="0"/>
              <a:t>characteristics,</a:t>
            </a:r>
          </a:p>
          <a:p>
            <a:pPr lvl="1">
              <a:spcBef>
                <a:spcPts val="600"/>
              </a:spcBef>
              <a:spcAft>
                <a:spcPts val="600"/>
              </a:spcAft>
            </a:pPr>
            <a:r>
              <a:rPr lang="en-US" dirty="0"/>
              <a:t>manufacturing procedure,</a:t>
            </a:r>
          </a:p>
          <a:p>
            <a:pPr lvl="1">
              <a:spcBef>
                <a:spcPts val="600"/>
              </a:spcBef>
              <a:spcAft>
                <a:spcPts val="600"/>
              </a:spcAft>
            </a:pPr>
            <a:r>
              <a:rPr lang="en-US" dirty="0"/>
              <a:t>storage and transportation over its lifetime,</a:t>
            </a:r>
          </a:p>
          <a:p>
            <a:pPr lvl="1">
              <a:spcBef>
                <a:spcPts val="600"/>
              </a:spcBef>
              <a:spcAft>
                <a:spcPts val="600"/>
              </a:spcAft>
            </a:pPr>
            <a:r>
              <a:rPr lang="en-US" dirty="0"/>
              <a:t>final intended application, and</a:t>
            </a:r>
          </a:p>
          <a:p>
            <a:pPr lvl="1">
              <a:spcBef>
                <a:spcPts val="600"/>
              </a:spcBef>
              <a:spcAft>
                <a:spcPts val="600"/>
              </a:spcAft>
            </a:pPr>
            <a:r>
              <a:rPr lang="en-US" dirty="0"/>
              <a:t>possible variations of each aspect therein</a:t>
            </a:r>
          </a:p>
          <a:p>
            <a:pPr>
              <a:spcBef>
                <a:spcPts val="600"/>
              </a:spcBef>
              <a:spcAft>
                <a:spcPts val="600"/>
              </a:spcAft>
            </a:pPr>
            <a:r>
              <a:rPr lang="en-US" dirty="0"/>
              <a:t>How to use the life cycle profile to identify critical failure mechanisms and improve product design.</a:t>
            </a:r>
          </a:p>
        </p:txBody>
      </p:sp>
    </p:spTree>
    <p:extLst>
      <p:ext uri="{BB962C8B-B14F-4D97-AF65-F5344CB8AC3E}">
        <p14:creationId xmlns:p14="http://schemas.microsoft.com/office/powerpoint/2010/main" val="3446374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ight Brace 107">
            <a:extLst>
              <a:ext uri="{FF2B5EF4-FFF2-40B4-BE49-F238E27FC236}">
                <a16:creationId xmlns:a16="http://schemas.microsoft.com/office/drawing/2014/main" id="{82A65C52-6C23-4024-A054-19691BE5F727}"/>
              </a:ext>
            </a:extLst>
          </p:cNvPr>
          <p:cNvSpPr/>
          <p:nvPr/>
        </p:nvSpPr>
        <p:spPr>
          <a:xfrm>
            <a:off x="11675787" y="935278"/>
            <a:ext cx="381000" cy="4037501"/>
          </a:xfrm>
          <a:prstGeom prst="rightBrace">
            <a:avLst>
              <a:gd name="adj1" fmla="val 45542"/>
              <a:gd name="adj2" fmla="val 50000"/>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9" name="Rectangle 108">
            <a:extLst>
              <a:ext uri="{FF2B5EF4-FFF2-40B4-BE49-F238E27FC236}">
                <a16:creationId xmlns:a16="http://schemas.microsoft.com/office/drawing/2014/main" id="{E355725D-EC7B-4BA7-A03F-39FBEDC67939}"/>
              </a:ext>
            </a:extLst>
          </p:cNvPr>
          <p:cNvSpPr/>
          <p:nvPr/>
        </p:nvSpPr>
        <p:spPr bwMode="auto">
          <a:xfrm>
            <a:off x="8307789" y="1650209"/>
            <a:ext cx="3337560" cy="502920"/>
          </a:xfrm>
          <a:prstGeom prst="rect">
            <a:avLst/>
          </a:prstGeom>
          <a:solidFill>
            <a:srgbClr val="FFCCCC"/>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Times New Roman" pitchFamily="18" charset="0"/>
                <a:ea typeface="+mn-ea"/>
                <a:cs typeface="+mn-cs"/>
              </a:rPr>
              <a:t>Identify the Product’s LCP Phases</a:t>
            </a:r>
          </a:p>
        </p:txBody>
      </p:sp>
      <p:sp>
        <p:nvSpPr>
          <p:cNvPr id="110" name="Rectangle 109">
            <a:extLst>
              <a:ext uri="{FF2B5EF4-FFF2-40B4-BE49-F238E27FC236}">
                <a16:creationId xmlns:a16="http://schemas.microsoft.com/office/drawing/2014/main" id="{814C669A-B52B-4CD5-854C-BF65C241D656}"/>
              </a:ext>
            </a:extLst>
          </p:cNvPr>
          <p:cNvSpPr/>
          <p:nvPr/>
        </p:nvSpPr>
        <p:spPr bwMode="auto">
          <a:xfrm>
            <a:off x="8307789" y="2332678"/>
            <a:ext cx="3337560" cy="502920"/>
          </a:xfrm>
          <a:prstGeom prst="rect">
            <a:avLst/>
          </a:prstGeom>
          <a:solidFill>
            <a:srgbClr val="FFCC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itchFamily="18" charset="0"/>
                <a:ea typeface="+mn-ea"/>
                <a:cs typeface="+mn-cs"/>
              </a:rPr>
              <a:t>Validate LCP Phases and Assemble Team of Experts</a:t>
            </a:r>
          </a:p>
        </p:txBody>
      </p:sp>
      <p:sp>
        <p:nvSpPr>
          <p:cNvPr id="111" name="Rectangle 110">
            <a:extLst>
              <a:ext uri="{FF2B5EF4-FFF2-40B4-BE49-F238E27FC236}">
                <a16:creationId xmlns:a16="http://schemas.microsoft.com/office/drawing/2014/main" id="{42B23EF3-991E-453F-92BE-E33B4A2449F8}"/>
              </a:ext>
            </a:extLst>
          </p:cNvPr>
          <p:cNvSpPr/>
          <p:nvPr/>
        </p:nvSpPr>
        <p:spPr bwMode="auto">
          <a:xfrm>
            <a:off x="8310482" y="3015147"/>
            <a:ext cx="3334867" cy="502920"/>
          </a:xfrm>
          <a:prstGeom prst="rect">
            <a:avLst/>
          </a:prstGeom>
          <a:solidFill>
            <a:srgbClr val="FFCC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itchFamily="18" charset="0"/>
                <a:ea typeface="+mn-ea"/>
                <a:cs typeface="+mn-cs"/>
              </a:rPr>
              <a:t>Create Lists of LCP Steps in Each LCP Phase</a:t>
            </a:r>
          </a:p>
        </p:txBody>
      </p:sp>
      <p:sp>
        <p:nvSpPr>
          <p:cNvPr id="112" name="Rectangle 111">
            <a:extLst>
              <a:ext uri="{FF2B5EF4-FFF2-40B4-BE49-F238E27FC236}">
                <a16:creationId xmlns:a16="http://schemas.microsoft.com/office/drawing/2014/main" id="{F5CF7C0D-DEFE-4A5A-8BD6-1D67051A043F}"/>
              </a:ext>
            </a:extLst>
          </p:cNvPr>
          <p:cNvSpPr/>
          <p:nvPr/>
        </p:nvSpPr>
        <p:spPr bwMode="auto">
          <a:xfrm>
            <a:off x="8307789" y="3697616"/>
            <a:ext cx="3337560" cy="502920"/>
          </a:xfrm>
          <a:prstGeom prst="rect">
            <a:avLst/>
          </a:prstGeom>
          <a:solidFill>
            <a:srgbClr val="FFCC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itchFamily="18" charset="0"/>
                <a:ea typeface="+mn-ea"/>
                <a:cs typeface="+mn-cs"/>
              </a:rPr>
              <a:t>Gather Standards and Procedures for Each LCP Step</a:t>
            </a:r>
          </a:p>
        </p:txBody>
      </p:sp>
      <p:sp>
        <p:nvSpPr>
          <p:cNvPr id="113" name="Rectangle 112">
            <a:extLst>
              <a:ext uri="{FF2B5EF4-FFF2-40B4-BE49-F238E27FC236}">
                <a16:creationId xmlns:a16="http://schemas.microsoft.com/office/drawing/2014/main" id="{A4BACAF3-A663-4292-99B6-C6CF6D61A2ED}"/>
              </a:ext>
            </a:extLst>
          </p:cNvPr>
          <p:cNvSpPr/>
          <p:nvPr/>
        </p:nvSpPr>
        <p:spPr bwMode="auto">
          <a:xfrm>
            <a:off x="8307789" y="4380085"/>
            <a:ext cx="3337559" cy="502920"/>
          </a:xfrm>
          <a:prstGeom prst="rect">
            <a:avLst/>
          </a:prstGeom>
          <a:solidFill>
            <a:srgbClr val="FFCC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itchFamily="18" charset="0"/>
                <a:ea typeface="+mn-ea"/>
                <a:cs typeface="+mn-cs"/>
              </a:rPr>
              <a:t>Identify Possible Variations in LCP Phases and Steps</a:t>
            </a:r>
          </a:p>
        </p:txBody>
      </p:sp>
      <p:sp>
        <p:nvSpPr>
          <p:cNvPr id="114" name="Rectangle 113">
            <a:extLst>
              <a:ext uri="{FF2B5EF4-FFF2-40B4-BE49-F238E27FC236}">
                <a16:creationId xmlns:a16="http://schemas.microsoft.com/office/drawing/2014/main" id="{24FAD643-2EB8-4EC4-92E2-46A0CB715D7C}"/>
              </a:ext>
            </a:extLst>
          </p:cNvPr>
          <p:cNvSpPr/>
          <p:nvPr/>
        </p:nvSpPr>
        <p:spPr bwMode="auto">
          <a:xfrm>
            <a:off x="8307789" y="5062554"/>
            <a:ext cx="3337559" cy="594360"/>
          </a:xfrm>
          <a:prstGeom prst="rect">
            <a:avLst/>
          </a:prstGeom>
          <a:solidFill>
            <a:srgbClr val="FFCC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itchFamily="18" charset="0"/>
                <a:ea typeface="+mn-ea"/>
                <a:cs typeface="+mn-cs"/>
              </a:rPr>
              <a:t>Identifying and Characterizing Stresses in LCP Steps</a:t>
            </a:r>
          </a:p>
        </p:txBody>
      </p:sp>
      <p:sp>
        <p:nvSpPr>
          <p:cNvPr id="115" name="Rectangle 114">
            <a:extLst>
              <a:ext uri="{FF2B5EF4-FFF2-40B4-BE49-F238E27FC236}">
                <a16:creationId xmlns:a16="http://schemas.microsoft.com/office/drawing/2014/main" id="{461E0E6E-B7B7-4A6B-869F-A0F59E7DD112}"/>
              </a:ext>
            </a:extLst>
          </p:cNvPr>
          <p:cNvSpPr/>
          <p:nvPr/>
        </p:nvSpPr>
        <p:spPr bwMode="auto">
          <a:xfrm>
            <a:off x="8307789" y="5836463"/>
            <a:ext cx="3337560" cy="502920"/>
          </a:xfrm>
          <a:prstGeom prst="rect">
            <a:avLst/>
          </a:prstGeom>
          <a:solidFill>
            <a:srgbClr val="FFCC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itchFamily="18" charset="0"/>
                <a:ea typeface="+mn-ea"/>
                <a:cs typeface="+mn-cs"/>
              </a:rPr>
              <a:t>Modeling Load Cycling Throughout the LCP</a:t>
            </a:r>
          </a:p>
        </p:txBody>
      </p:sp>
      <p:sp>
        <p:nvSpPr>
          <p:cNvPr id="116" name="Rectangle 115">
            <a:extLst>
              <a:ext uri="{FF2B5EF4-FFF2-40B4-BE49-F238E27FC236}">
                <a16:creationId xmlns:a16="http://schemas.microsoft.com/office/drawing/2014/main" id="{3DA4AFBD-EDF9-488B-99CD-938304E0B043}"/>
              </a:ext>
            </a:extLst>
          </p:cNvPr>
          <p:cNvSpPr/>
          <p:nvPr/>
        </p:nvSpPr>
        <p:spPr bwMode="auto">
          <a:xfrm>
            <a:off x="8307789" y="967740"/>
            <a:ext cx="3337560" cy="502920"/>
          </a:xfrm>
          <a:prstGeom prst="rect">
            <a:avLst/>
          </a:prstGeom>
          <a:solidFill>
            <a:srgbClr val="FFCCCC"/>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Times New Roman" pitchFamily="18" charset="0"/>
                <a:ea typeface="+mn-ea"/>
                <a:cs typeface="+mn-cs"/>
              </a:rPr>
              <a:t>Identify the Product for which to Create LCP</a:t>
            </a:r>
          </a:p>
        </p:txBody>
      </p:sp>
      <p:cxnSp>
        <p:nvCxnSpPr>
          <p:cNvPr id="117" name="Straight Arrow Connector 116">
            <a:extLst>
              <a:ext uri="{FF2B5EF4-FFF2-40B4-BE49-F238E27FC236}">
                <a16:creationId xmlns:a16="http://schemas.microsoft.com/office/drawing/2014/main" id="{BF9DFA9A-A8F3-4E1B-B102-01F736063027}"/>
              </a:ext>
            </a:extLst>
          </p:cNvPr>
          <p:cNvCxnSpPr>
            <a:stCxn id="116" idx="2"/>
            <a:endCxn id="109" idx="0"/>
          </p:cNvCxnSpPr>
          <p:nvPr/>
        </p:nvCxnSpPr>
        <p:spPr>
          <a:xfrm>
            <a:off x="9976569" y="1470660"/>
            <a:ext cx="0" cy="179549"/>
          </a:xfrm>
          <a:prstGeom prst="straightConnector1">
            <a:avLst/>
          </a:prstGeom>
          <a:ln w="38100">
            <a:solidFill>
              <a:srgbClr val="2E2E2E"/>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1754BE5C-47C1-4706-89A3-87471185A450}"/>
              </a:ext>
            </a:extLst>
          </p:cNvPr>
          <p:cNvCxnSpPr>
            <a:stCxn id="109" idx="2"/>
            <a:endCxn id="110" idx="0"/>
          </p:cNvCxnSpPr>
          <p:nvPr/>
        </p:nvCxnSpPr>
        <p:spPr>
          <a:xfrm>
            <a:off x="9976569" y="2153129"/>
            <a:ext cx="0" cy="179549"/>
          </a:xfrm>
          <a:prstGeom prst="straightConnector1">
            <a:avLst/>
          </a:prstGeom>
          <a:ln w="38100">
            <a:solidFill>
              <a:srgbClr val="2E2E2E"/>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E1644C84-B3DC-472F-944B-808ED73958E2}"/>
              </a:ext>
            </a:extLst>
          </p:cNvPr>
          <p:cNvCxnSpPr>
            <a:stCxn id="110" idx="2"/>
            <a:endCxn id="111" idx="0"/>
          </p:cNvCxnSpPr>
          <p:nvPr/>
        </p:nvCxnSpPr>
        <p:spPr>
          <a:xfrm>
            <a:off x="9976569" y="2835598"/>
            <a:ext cx="1347" cy="179549"/>
          </a:xfrm>
          <a:prstGeom prst="straightConnector1">
            <a:avLst/>
          </a:prstGeom>
          <a:ln w="38100">
            <a:solidFill>
              <a:srgbClr val="2E2E2E"/>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7D314BB-CBC0-44AE-A53D-C25212750DA4}"/>
              </a:ext>
            </a:extLst>
          </p:cNvPr>
          <p:cNvCxnSpPr>
            <a:stCxn id="111" idx="2"/>
            <a:endCxn id="112" idx="0"/>
          </p:cNvCxnSpPr>
          <p:nvPr/>
        </p:nvCxnSpPr>
        <p:spPr>
          <a:xfrm flipH="1">
            <a:off x="9976569" y="3518067"/>
            <a:ext cx="1347" cy="179549"/>
          </a:xfrm>
          <a:prstGeom prst="straightConnector1">
            <a:avLst/>
          </a:prstGeom>
          <a:ln w="38100">
            <a:solidFill>
              <a:srgbClr val="2E2E2E"/>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0846AA12-C880-48EE-BC02-1D4D1E8F5DB0}"/>
              </a:ext>
            </a:extLst>
          </p:cNvPr>
          <p:cNvCxnSpPr>
            <a:stCxn id="112" idx="2"/>
            <a:endCxn id="113" idx="0"/>
          </p:cNvCxnSpPr>
          <p:nvPr/>
        </p:nvCxnSpPr>
        <p:spPr>
          <a:xfrm>
            <a:off x="9976569" y="4200536"/>
            <a:ext cx="0" cy="179549"/>
          </a:xfrm>
          <a:prstGeom prst="straightConnector1">
            <a:avLst/>
          </a:prstGeom>
          <a:ln w="38100">
            <a:solidFill>
              <a:srgbClr val="2E2E2E"/>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CDB6C850-89EC-47F4-957B-BA033908A357}"/>
              </a:ext>
            </a:extLst>
          </p:cNvPr>
          <p:cNvCxnSpPr>
            <a:stCxn id="113" idx="2"/>
            <a:endCxn id="114" idx="0"/>
          </p:cNvCxnSpPr>
          <p:nvPr/>
        </p:nvCxnSpPr>
        <p:spPr>
          <a:xfrm>
            <a:off x="9976569" y="4883005"/>
            <a:ext cx="0" cy="179549"/>
          </a:xfrm>
          <a:prstGeom prst="straightConnector1">
            <a:avLst/>
          </a:prstGeom>
          <a:ln w="38100">
            <a:solidFill>
              <a:srgbClr val="2E2E2E"/>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B63EDCE5-72B9-4A9B-941B-575B147D252A}"/>
              </a:ext>
            </a:extLst>
          </p:cNvPr>
          <p:cNvCxnSpPr>
            <a:stCxn id="114" idx="2"/>
            <a:endCxn id="115" idx="0"/>
          </p:cNvCxnSpPr>
          <p:nvPr/>
        </p:nvCxnSpPr>
        <p:spPr>
          <a:xfrm>
            <a:off x="9976569" y="5656914"/>
            <a:ext cx="0" cy="179549"/>
          </a:xfrm>
          <a:prstGeom prst="straightConnector1">
            <a:avLst/>
          </a:prstGeom>
          <a:ln w="38100">
            <a:solidFill>
              <a:srgbClr val="2E2E2E"/>
            </a:solidFill>
            <a:tailEnd type="triangle"/>
          </a:ln>
        </p:spPr>
        <p:style>
          <a:lnRef idx="1">
            <a:schemeClr val="accent1"/>
          </a:lnRef>
          <a:fillRef idx="0">
            <a:schemeClr val="accent1"/>
          </a:fillRef>
          <a:effectRef idx="0">
            <a:schemeClr val="accent1"/>
          </a:effectRef>
          <a:fontRef idx="minor">
            <a:schemeClr val="tx1"/>
          </a:fontRef>
        </p:style>
      </p:cxnSp>
      <p:sp>
        <p:nvSpPr>
          <p:cNvPr id="125" name="Title 124">
            <a:extLst>
              <a:ext uri="{FF2B5EF4-FFF2-40B4-BE49-F238E27FC236}">
                <a16:creationId xmlns:a16="http://schemas.microsoft.com/office/drawing/2014/main" id="{C69EB38D-E80E-4A3B-A256-ACF1477BF2B4}"/>
              </a:ext>
            </a:extLst>
          </p:cNvPr>
          <p:cNvSpPr>
            <a:spLocks noGrp="1"/>
          </p:cNvSpPr>
          <p:nvPr>
            <p:ph type="title"/>
          </p:nvPr>
        </p:nvSpPr>
        <p:spPr>
          <a:xfrm>
            <a:off x="0" y="0"/>
            <a:ext cx="12192000" cy="1143000"/>
          </a:xfrm>
        </p:spPr>
        <p:txBody>
          <a:bodyPr/>
          <a:lstStyle/>
          <a:p>
            <a:r>
              <a:rPr lang="en-US" dirty="0"/>
              <a:t>Overview of Life Cycle Profile Development (LCP) (1/2)</a:t>
            </a:r>
          </a:p>
        </p:txBody>
      </p:sp>
      <p:sp>
        <p:nvSpPr>
          <p:cNvPr id="131" name="Content Placeholder 130">
            <a:extLst>
              <a:ext uri="{FF2B5EF4-FFF2-40B4-BE49-F238E27FC236}">
                <a16:creationId xmlns:a16="http://schemas.microsoft.com/office/drawing/2014/main" id="{A91ACAF5-A3FA-46AF-8173-268C1D2B6BDC}"/>
              </a:ext>
            </a:extLst>
          </p:cNvPr>
          <p:cNvSpPr>
            <a:spLocks noGrp="1"/>
          </p:cNvSpPr>
          <p:nvPr>
            <p:ph idx="1"/>
          </p:nvPr>
        </p:nvSpPr>
        <p:spPr>
          <a:xfrm>
            <a:off x="303452" y="1063786"/>
            <a:ext cx="7615957" cy="5305414"/>
          </a:xfrm>
        </p:spPr>
        <p:txBody>
          <a:bodyPr>
            <a:normAutofit/>
          </a:bodyPr>
          <a:lstStyle/>
          <a:p>
            <a:pPr marL="457200" indent="-457200">
              <a:lnSpc>
                <a:spcPct val="110000"/>
              </a:lnSpc>
              <a:spcBef>
                <a:spcPts val="600"/>
              </a:spcBef>
              <a:spcAft>
                <a:spcPts val="600"/>
              </a:spcAf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Begin with determining the part or product. </a:t>
            </a:r>
          </a:p>
          <a:p>
            <a:pPr marL="457200" indent="-457200">
              <a:lnSpc>
                <a:spcPct val="110000"/>
              </a:lnSpc>
              <a:spcBef>
                <a:spcPts val="600"/>
              </a:spcBef>
              <a:spcAft>
                <a:spcPts val="600"/>
              </a:spcAf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Identify the life cycle phase</a:t>
            </a:r>
          </a:p>
          <a:p>
            <a:pPr marL="457200" indent="-457200">
              <a:lnSpc>
                <a:spcPct val="110000"/>
              </a:lnSpc>
              <a:spcBef>
                <a:spcPts val="600"/>
              </a:spcBef>
              <a:spcAft>
                <a:spcPts val="600"/>
              </a:spcAf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Using the life cycle profile phases, identify the life cycle steps within a phase.</a:t>
            </a:r>
          </a:p>
          <a:p>
            <a:pPr marL="457200" indent="-457200">
              <a:lnSpc>
                <a:spcPct val="110000"/>
              </a:lnSpc>
              <a:spcBef>
                <a:spcPts val="600"/>
              </a:spcBef>
              <a:spcAft>
                <a:spcPts val="600"/>
              </a:spcAf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For each life cycle step and phase, gather the standards and procedures for completing them and identify possible variations that could arise over the lifetime of different products.</a:t>
            </a:r>
          </a:p>
        </p:txBody>
      </p:sp>
    </p:spTree>
    <p:extLst>
      <p:ext uri="{BB962C8B-B14F-4D97-AF65-F5344CB8AC3E}">
        <p14:creationId xmlns:p14="http://schemas.microsoft.com/office/powerpoint/2010/main" val="3459390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16842-9CFA-4F41-9951-87C3A24BB64D}"/>
              </a:ext>
            </a:extLst>
          </p:cNvPr>
          <p:cNvSpPr>
            <a:spLocks noGrp="1"/>
          </p:cNvSpPr>
          <p:nvPr>
            <p:ph type="title"/>
          </p:nvPr>
        </p:nvSpPr>
        <p:spPr>
          <a:xfrm>
            <a:off x="0" y="12021"/>
            <a:ext cx="12192000" cy="1143000"/>
          </a:xfrm>
        </p:spPr>
        <p:txBody>
          <a:bodyPr/>
          <a:lstStyle/>
          <a:p>
            <a:r>
              <a:rPr lang="en-US" dirty="0"/>
              <a:t>Overview of Life Cycle Profile Development (LCP) (1/2)</a:t>
            </a:r>
          </a:p>
        </p:txBody>
      </p:sp>
      <p:sp>
        <p:nvSpPr>
          <p:cNvPr id="3" name="Content Placeholder 2">
            <a:extLst>
              <a:ext uri="{FF2B5EF4-FFF2-40B4-BE49-F238E27FC236}">
                <a16:creationId xmlns:a16="http://schemas.microsoft.com/office/drawing/2014/main" id="{FBFCDE6C-9282-42DF-B3A8-9BB958E7DD4A}"/>
              </a:ext>
            </a:extLst>
          </p:cNvPr>
          <p:cNvSpPr>
            <a:spLocks noGrp="1"/>
          </p:cNvSpPr>
          <p:nvPr>
            <p:ph idx="1"/>
          </p:nvPr>
        </p:nvSpPr>
        <p:spPr>
          <a:xfrm>
            <a:off x="76200" y="1088217"/>
            <a:ext cx="8155389" cy="4868723"/>
          </a:xfrm>
        </p:spPr>
        <p:txBody>
          <a:bodyPr>
            <a:noAutofit/>
          </a:bodyPr>
          <a:lstStyle/>
          <a:p>
            <a:pPr>
              <a:lnSpc>
                <a:spcPct val="110000"/>
              </a:lnSpc>
              <a:spcBef>
                <a:spcPts val="600"/>
              </a:spcBef>
              <a:spcAft>
                <a:spcPts val="600"/>
              </a:spcAft>
            </a:pPr>
            <a:r>
              <a:rPr lang="en-US" sz="2700" dirty="0"/>
              <a:t>Identify and characterize life cycle profile stresses throughout the product lifetime beginning with identifying the expected loads during the intended application.</a:t>
            </a:r>
          </a:p>
          <a:p>
            <a:pPr lvl="1">
              <a:lnSpc>
                <a:spcPct val="110000"/>
              </a:lnSpc>
              <a:spcBef>
                <a:spcPts val="600"/>
              </a:spcBef>
              <a:spcAft>
                <a:spcPts val="600"/>
              </a:spcAft>
            </a:pPr>
            <a:r>
              <a:rPr lang="en-US" sz="2300" dirty="0"/>
              <a:t>The loads could be numerical point estimates, qualitative characterizations, or via cycle counting of the loads from measured data.</a:t>
            </a:r>
          </a:p>
          <a:p>
            <a:pPr>
              <a:lnSpc>
                <a:spcPct val="110000"/>
              </a:lnSpc>
              <a:spcBef>
                <a:spcPts val="600"/>
              </a:spcBef>
              <a:spcAft>
                <a:spcPts val="600"/>
              </a:spcAft>
            </a:pPr>
            <a:r>
              <a:rPr lang="en-US" sz="2700" dirty="0"/>
              <a:t>With these estimates, model the effects of these loads.</a:t>
            </a:r>
          </a:p>
        </p:txBody>
      </p:sp>
      <p:sp>
        <p:nvSpPr>
          <p:cNvPr id="6" name="Right Brace 5">
            <a:extLst>
              <a:ext uri="{FF2B5EF4-FFF2-40B4-BE49-F238E27FC236}">
                <a16:creationId xmlns:a16="http://schemas.microsoft.com/office/drawing/2014/main" id="{61EE52B8-5C95-4BE2-89F0-2D7DB25FBC63}"/>
              </a:ext>
            </a:extLst>
          </p:cNvPr>
          <p:cNvSpPr/>
          <p:nvPr/>
        </p:nvSpPr>
        <p:spPr>
          <a:xfrm>
            <a:off x="11797748" y="5004262"/>
            <a:ext cx="381000" cy="1364938"/>
          </a:xfrm>
          <a:prstGeom prst="rightBrace">
            <a:avLst>
              <a:gd name="adj1" fmla="val 45542"/>
              <a:gd name="adj2" fmla="val 50000"/>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21">
            <a:extLst>
              <a:ext uri="{FF2B5EF4-FFF2-40B4-BE49-F238E27FC236}">
                <a16:creationId xmlns:a16="http://schemas.microsoft.com/office/drawing/2014/main" id="{5FB50CE4-D836-4CFF-886D-F63BBC822020}"/>
              </a:ext>
            </a:extLst>
          </p:cNvPr>
          <p:cNvSpPr/>
          <p:nvPr/>
        </p:nvSpPr>
        <p:spPr bwMode="auto">
          <a:xfrm>
            <a:off x="8307789" y="1650209"/>
            <a:ext cx="3337560" cy="502920"/>
          </a:xfrm>
          <a:prstGeom prst="rect">
            <a:avLst/>
          </a:prstGeom>
          <a:solidFill>
            <a:srgbClr val="FFCCCC"/>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Times New Roman" pitchFamily="18" charset="0"/>
                <a:ea typeface="+mn-ea"/>
                <a:cs typeface="+mn-cs"/>
              </a:rPr>
              <a:t>Identify the Product’s LCP Phases</a:t>
            </a:r>
          </a:p>
        </p:txBody>
      </p:sp>
      <p:sp>
        <p:nvSpPr>
          <p:cNvPr id="23" name="Rectangle 22">
            <a:extLst>
              <a:ext uri="{FF2B5EF4-FFF2-40B4-BE49-F238E27FC236}">
                <a16:creationId xmlns:a16="http://schemas.microsoft.com/office/drawing/2014/main" id="{6777081B-5624-4498-97E5-033028FFE470}"/>
              </a:ext>
            </a:extLst>
          </p:cNvPr>
          <p:cNvSpPr/>
          <p:nvPr/>
        </p:nvSpPr>
        <p:spPr bwMode="auto">
          <a:xfrm>
            <a:off x="8307789" y="2332678"/>
            <a:ext cx="3337560" cy="502920"/>
          </a:xfrm>
          <a:prstGeom prst="rect">
            <a:avLst/>
          </a:prstGeom>
          <a:solidFill>
            <a:srgbClr val="FFCC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itchFamily="18" charset="0"/>
                <a:ea typeface="+mn-ea"/>
                <a:cs typeface="+mn-cs"/>
              </a:rPr>
              <a:t>Validate LCP Phases and Assemble Team of Experts</a:t>
            </a:r>
          </a:p>
        </p:txBody>
      </p:sp>
      <p:sp>
        <p:nvSpPr>
          <p:cNvPr id="24" name="Rectangle 23">
            <a:extLst>
              <a:ext uri="{FF2B5EF4-FFF2-40B4-BE49-F238E27FC236}">
                <a16:creationId xmlns:a16="http://schemas.microsoft.com/office/drawing/2014/main" id="{04C6C459-ECAC-4F79-BCFC-C4BE115F74AC}"/>
              </a:ext>
            </a:extLst>
          </p:cNvPr>
          <p:cNvSpPr/>
          <p:nvPr/>
        </p:nvSpPr>
        <p:spPr bwMode="auto">
          <a:xfrm>
            <a:off x="8310482" y="3015147"/>
            <a:ext cx="3334867" cy="502920"/>
          </a:xfrm>
          <a:prstGeom prst="rect">
            <a:avLst/>
          </a:prstGeom>
          <a:solidFill>
            <a:srgbClr val="FFCC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itchFamily="18" charset="0"/>
                <a:ea typeface="+mn-ea"/>
                <a:cs typeface="+mn-cs"/>
              </a:rPr>
              <a:t>Create Lists of LCP Steps in Each LCP Phase</a:t>
            </a:r>
          </a:p>
        </p:txBody>
      </p:sp>
      <p:sp>
        <p:nvSpPr>
          <p:cNvPr id="25" name="Rectangle 24">
            <a:extLst>
              <a:ext uri="{FF2B5EF4-FFF2-40B4-BE49-F238E27FC236}">
                <a16:creationId xmlns:a16="http://schemas.microsoft.com/office/drawing/2014/main" id="{E0DC190B-9192-4F7E-89A3-777C86AF7D69}"/>
              </a:ext>
            </a:extLst>
          </p:cNvPr>
          <p:cNvSpPr/>
          <p:nvPr/>
        </p:nvSpPr>
        <p:spPr bwMode="auto">
          <a:xfrm>
            <a:off x="8307789" y="3697616"/>
            <a:ext cx="3337560" cy="502920"/>
          </a:xfrm>
          <a:prstGeom prst="rect">
            <a:avLst/>
          </a:prstGeom>
          <a:solidFill>
            <a:srgbClr val="FFCC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itchFamily="18" charset="0"/>
                <a:ea typeface="+mn-ea"/>
                <a:cs typeface="+mn-cs"/>
              </a:rPr>
              <a:t>Gather Standards and Procedures for Each LCP Step</a:t>
            </a:r>
          </a:p>
        </p:txBody>
      </p:sp>
      <p:sp>
        <p:nvSpPr>
          <p:cNvPr id="26" name="Rectangle 25">
            <a:extLst>
              <a:ext uri="{FF2B5EF4-FFF2-40B4-BE49-F238E27FC236}">
                <a16:creationId xmlns:a16="http://schemas.microsoft.com/office/drawing/2014/main" id="{032F0594-E767-4799-BCAC-BC6476EABD1A}"/>
              </a:ext>
            </a:extLst>
          </p:cNvPr>
          <p:cNvSpPr/>
          <p:nvPr/>
        </p:nvSpPr>
        <p:spPr bwMode="auto">
          <a:xfrm>
            <a:off x="8307789" y="4380085"/>
            <a:ext cx="3337559" cy="502920"/>
          </a:xfrm>
          <a:prstGeom prst="rect">
            <a:avLst/>
          </a:prstGeom>
          <a:solidFill>
            <a:srgbClr val="FFCC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itchFamily="18" charset="0"/>
                <a:ea typeface="+mn-ea"/>
                <a:cs typeface="+mn-cs"/>
              </a:rPr>
              <a:t>Identify Possible Variations in LCP Phases and Steps</a:t>
            </a:r>
          </a:p>
        </p:txBody>
      </p:sp>
      <p:sp>
        <p:nvSpPr>
          <p:cNvPr id="27" name="Rectangle 26">
            <a:extLst>
              <a:ext uri="{FF2B5EF4-FFF2-40B4-BE49-F238E27FC236}">
                <a16:creationId xmlns:a16="http://schemas.microsoft.com/office/drawing/2014/main" id="{C47C5D0F-8001-43BD-96F1-C45DCEB73D3D}"/>
              </a:ext>
            </a:extLst>
          </p:cNvPr>
          <p:cNvSpPr/>
          <p:nvPr/>
        </p:nvSpPr>
        <p:spPr bwMode="auto">
          <a:xfrm>
            <a:off x="8307789" y="5062554"/>
            <a:ext cx="3337559" cy="594360"/>
          </a:xfrm>
          <a:prstGeom prst="rect">
            <a:avLst/>
          </a:prstGeom>
          <a:solidFill>
            <a:srgbClr val="FFCC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itchFamily="18" charset="0"/>
                <a:ea typeface="+mn-ea"/>
                <a:cs typeface="+mn-cs"/>
              </a:rPr>
              <a:t>Identifying and Characterizing Stresses in LCP Steps</a:t>
            </a:r>
          </a:p>
        </p:txBody>
      </p:sp>
      <p:sp>
        <p:nvSpPr>
          <p:cNvPr id="28" name="Rectangle 27">
            <a:extLst>
              <a:ext uri="{FF2B5EF4-FFF2-40B4-BE49-F238E27FC236}">
                <a16:creationId xmlns:a16="http://schemas.microsoft.com/office/drawing/2014/main" id="{72473D70-ED9D-4B40-ABAF-5AC52BB1F9C2}"/>
              </a:ext>
            </a:extLst>
          </p:cNvPr>
          <p:cNvSpPr/>
          <p:nvPr/>
        </p:nvSpPr>
        <p:spPr bwMode="auto">
          <a:xfrm>
            <a:off x="8307789" y="5836463"/>
            <a:ext cx="3337560" cy="502920"/>
          </a:xfrm>
          <a:prstGeom prst="rect">
            <a:avLst/>
          </a:prstGeom>
          <a:solidFill>
            <a:srgbClr val="FFCC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itchFamily="18" charset="0"/>
                <a:ea typeface="+mn-ea"/>
                <a:cs typeface="+mn-cs"/>
              </a:rPr>
              <a:t>Modeling Load Cycling Throughout the LCP</a:t>
            </a:r>
          </a:p>
        </p:txBody>
      </p:sp>
      <p:sp>
        <p:nvSpPr>
          <p:cNvPr id="29" name="Rectangle 28">
            <a:extLst>
              <a:ext uri="{FF2B5EF4-FFF2-40B4-BE49-F238E27FC236}">
                <a16:creationId xmlns:a16="http://schemas.microsoft.com/office/drawing/2014/main" id="{1C9ADBB7-B802-4DF6-9DC7-7AB1FA92B551}"/>
              </a:ext>
            </a:extLst>
          </p:cNvPr>
          <p:cNvSpPr/>
          <p:nvPr/>
        </p:nvSpPr>
        <p:spPr bwMode="auto">
          <a:xfrm>
            <a:off x="8307789" y="967740"/>
            <a:ext cx="3337560" cy="502920"/>
          </a:xfrm>
          <a:prstGeom prst="rect">
            <a:avLst/>
          </a:prstGeom>
          <a:solidFill>
            <a:srgbClr val="FFCCCC"/>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Times New Roman" pitchFamily="18" charset="0"/>
                <a:ea typeface="+mn-ea"/>
                <a:cs typeface="+mn-cs"/>
              </a:rPr>
              <a:t>Identify the Product for which to Create LCP</a:t>
            </a:r>
          </a:p>
        </p:txBody>
      </p:sp>
      <p:cxnSp>
        <p:nvCxnSpPr>
          <p:cNvPr id="30" name="Straight Arrow Connector 29">
            <a:extLst>
              <a:ext uri="{FF2B5EF4-FFF2-40B4-BE49-F238E27FC236}">
                <a16:creationId xmlns:a16="http://schemas.microsoft.com/office/drawing/2014/main" id="{544951E1-3E26-4ACD-9815-B23A8393DD75}"/>
              </a:ext>
            </a:extLst>
          </p:cNvPr>
          <p:cNvCxnSpPr>
            <a:stCxn id="29" idx="2"/>
            <a:endCxn id="22" idx="0"/>
          </p:cNvCxnSpPr>
          <p:nvPr/>
        </p:nvCxnSpPr>
        <p:spPr>
          <a:xfrm>
            <a:off x="9976569" y="1470660"/>
            <a:ext cx="0" cy="179549"/>
          </a:xfrm>
          <a:prstGeom prst="straightConnector1">
            <a:avLst/>
          </a:prstGeom>
          <a:ln w="38100">
            <a:solidFill>
              <a:srgbClr val="2E2E2E"/>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57ACE2D-A6EF-4BAF-9690-F811A5491187}"/>
              </a:ext>
            </a:extLst>
          </p:cNvPr>
          <p:cNvCxnSpPr>
            <a:stCxn id="22" idx="2"/>
            <a:endCxn id="23" idx="0"/>
          </p:cNvCxnSpPr>
          <p:nvPr/>
        </p:nvCxnSpPr>
        <p:spPr>
          <a:xfrm>
            <a:off x="9976569" y="2153129"/>
            <a:ext cx="0" cy="179549"/>
          </a:xfrm>
          <a:prstGeom prst="straightConnector1">
            <a:avLst/>
          </a:prstGeom>
          <a:ln w="38100">
            <a:solidFill>
              <a:srgbClr val="2E2E2E"/>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C49A19B-F316-480A-857D-7ABADF30DA2F}"/>
              </a:ext>
            </a:extLst>
          </p:cNvPr>
          <p:cNvCxnSpPr>
            <a:stCxn id="23" idx="2"/>
            <a:endCxn id="24" idx="0"/>
          </p:cNvCxnSpPr>
          <p:nvPr/>
        </p:nvCxnSpPr>
        <p:spPr>
          <a:xfrm>
            <a:off x="9976569" y="2835598"/>
            <a:ext cx="1347" cy="179549"/>
          </a:xfrm>
          <a:prstGeom prst="straightConnector1">
            <a:avLst/>
          </a:prstGeom>
          <a:ln w="38100">
            <a:solidFill>
              <a:srgbClr val="2E2E2E"/>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AE61CD1-5296-4E07-9B14-4DDC2B725F1C}"/>
              </a:ext>
            </a:extLst>
          </p:cNvPr>
          <p:cNvCxnSpPr>
            <a:stCxn id="24" idx="2"/>
            <a:endCxn id="25" idx="0"/>
          </p:cNvCxnSpPr>
          <p:nvPr/>
        </p:nvCxnSpPr>
        <p:spPr>
          <a:xfrm flipH="1">
            <a:off x="9976569" y="3518067"/>
            <a:ext cx="1347" cy="179549"/>
          </a:xfrm>
          <a:prstGeom prst="straightConnector1">
            <a:avLst/>
          </a:prstGeom>
          <a:ln w="38100">
            <a:solidFill>
              <a:srgbClr val="2E2E2E"/>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477F51-5A2A-4705-B309-E3095686DE8A}"/>
              </a:ext>
            </a:extLst>
          </p:cNvPr>
          <p:cNvCxnSpPr>
            <a:stCxn id="25" idx="2"/>
            <a:endCxn id="26" idx="0"/>
          </p:cNvCxnSpPr>
          <p:nvPr/>
        </p:nvCxnSpPr>
        <p:spPr>
          <a:xfrm>
            <a:off x="9976569" y="4200536"/>
            <a:ext cx="0" cy="179549"/>
          </a:xfrm>
          <a:prstGeom prst="straightConnector1">
            <a:avLst/>
          </a:prstGeom>
          <a:ln w="38100">
            <a:solidFill>
              <a:srgbClr val="2E2E2E"/>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91B9333-5909-4772-9C9C-F54871E031D3}"/>
              </a:ext>
            </a:extLst>
          </p:cNvPr>
          <p:cNvCxnSpPr>
            <a:stCxn id="26" idx="2"/>
            <a:endCxn id="27" idx="0"/>
          </p:cNvCxnSpPr>
          <p:nvPr/>
        </p:nvCxnSpPr>
        <p:spPr>
          <a:xfrm>
            <a:off x="9976569" y="4883005"/>
            <a:ext cx="0" cy="179549"/>
          </a:xfrm>
          <a:prstGeom prst="straightConnector1">
            <a:avLst/>
          </a:prstGeom>
          <a:ln w="38100">
            <a:solidFill>
              <a:srgbClr val="2E2E2E"/>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BFD0745-1AD8-41C9-9D3C-E3C261B2DDAC}"/>
              </a:ext>
            </a:extLst>
          </p:cNvPr>
          <p:cNvCxnSpPr>
            <a:stCxn id="27" idx="2"/>
            <a:endCxn id="28" idx="0"/>
          </p:cNvCxnSpPr>
          <p:nvPr/>
        </p:nvCxnSpPr>
        <p:spPr>
          <a:xfrm>
            <a:off x="9976569" y="5656914"/>
            <a:ext cx="0" cy="179549"/>
          </a:xfrm>
          <a:prstGeom prst="straightConnector1">
            <a:avLst/>
          </a:prstGeom>
          <a:ln w="38100">
            <a:solidFill>
              <a:srgbClr val="2E2E2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225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BE66B-A246-4B89-A5D2-94EF2D824E27}"/>
              </a:ext>
            </a:extLst>
          </p:cNvPr>
          <p:cNvSpPr>
            <a:spLocks noGrp="1"/>
          </p:cNvSpPr>
          <p:nvPr>
            <p:ph type="title"/>
          </p:nvPr>
        </p:nvSpPr>
        <p:spPr/>
        <p:txBody>
          <a:bodyPr/>
          <a:lstStyle/>
          <a:p>
            <a:r>
              <a:rPr lang="en-US" dirty="0"/>
              <a:t>Definitions Related to the Life Cycle Profile </a:t>
            </a:r>
          </a:p>
        </p:txBody>
      </p:sp>
      <p:sp>
        <p:nvSpPr>
          <p:cNvPr id="3" name="Content Placeholder 2">
            <a:extLst>
              <a:ext uri="{FF2B5EF4-FFF2-40B4-BE49-F238E27FC236}">
                <a16:creationId xmlns:a16="http://schemas.microsoft.com/office/drawing/2014/main" id="{F13E6DF1-1D88-4A2C-A78C-B9845856C179}"/>
              </a:ext>
            </a:extLst>
          </p:cNvPr>
          <p:cNvSpPr>
            <a:spLocks noGrp="1"/>
          </p:cNvSpPr>
          <p:nvPr>
            <p:ph idx="1"/>
          </p:nvPr>
        </p:nvSpPr>
        <p:spPr>
          <a:xfrm>
            <a:off x="609600" y="1020417"/>
            <a:ext cx="10972800" cy="5155096"/>
          </a:xfrm>
        </p:spPr>
        <p:txBody>
          <a:bodyPr>
            <a:normAutofit/>
          </a:bodyPr>
          <a:lstStyle/>
          <a:p>
            <a:pPr>
              <a:spcBef>
                <a:spcPts val="600"/>
              </a:spcBef>
              <a:spcAft>
                <a:spcPts val="600"/>
              </a:spcAft>
            </a:pPr>
            <a:r>
              <a:rPr lang="en-US" dirty="0"/>
              <a:t>Life cycle phase: Different periods of the product lifetime. Some examples of life cycle phases could include:</a:t>
            </a:r>
          </a:p>
          <a:p>
            <a:pPr lvl="1">
              <a:spcBef>
                <a:spcPts val="600"/>
              </a:spcBef>
              <a:spcAft>
                <a:spcPts val="600"/>
              </a:spcAft>
            </a:pPr>
            <a:r>
              <a:rPr lang="en-US" dirty="0"/>
              <a:t>Period of operation</a:t>
            </a:r>
          </a:p>
          <a:p>
            <a:pPr lvl="1">
              <a:spcBef>
                <a:spcPts val="600"/>
              </a:spcBef>
              <a:spcAft>
                <a:spcPts val="600"/>
              </a:spcAft>
            </a:pPr>
            <a:r>
              <a:rPr lang="en-US" dirty="0"/>
              <a:t>Manufacture of a product subassembly</a:t>
            </a:r>
          </a:p>
          <a:p>
            <a:pPr lvl="1">
              <a:spcBef>
                <a:spcPts val="600"/>
              </a:spcBef>
              <a:spcAft>
                <a:spcPts val="600"/>
              </a:spcAft>
            </a:pPr>
            <a:r>
              <a:rPr lang="en-US" dirty="0"/>
              <a:t>Storage and transportation of product</a:t>
            </a:r>
          </a:p>
          <a:p>
            <a:pPr lvl="1">
              <a:spcBef>
                <a:spcPts val="600"/>
              </a:spcBef>
              <a:spcAft>
                <a:spcPts val="600"/>
              </a:spcAft>
            </a:pPr>
            <a:r>
              <a:rPr lang="en-US" dirty="0"/>
              <a:t>…</a:t>
            </a:r>
          </a:p>
          <a:p>
            <a:pPr>
              <a:spcBef>
                <a:spcPts val="600"/>
              </a:spcBef>
              <a:spcAft>
                <a:spcPts val="600"/>
              </a:spcAft>
            </a:pPr>
            <a:r>
              <a:rPr lang="en-US" dirty="0"/>
              <a:t>Life cycle step: </a:t>
            </a:r>
            <a:r>
              <a:rPr lang="en-US" dirty="0">
                <a:effectLst/>
                <a:latin typeface="Times New Roman" panose="02020603050405020304" pitchFamily="18" charset="0"/>
                <a:ea typeface="Book Antiqua" panose="02040602050305030304" pitchFamily="18" charset="0"/>
                <a:cs typeface="Book Antiqua" panose="02040602050305030304" pitchFamily="18" charset="0"/>
              </a:rPr>
              <a:t>a single event or procedure within a life cycle phase.</a:t>
            </a:r>
          </a:p>
        </p:txBody>
      </p:sp>
    </p:spTree>
    <p:extLst>
      <p:ext uri="{BB962C8B-B14F-4D97-AF65-F5344CB8AC3E}">
        <p14:creationId xmlns:p14="http://schemas.microsoft.com/office/powerpoint/2010/main" val="2822547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13654-9F05-4A67-886D-0809E94E08F1}"/>
              </a:ext>
            </a:extLst>
          </p:cNvPr>
          <p:cNvSpPr>
            <a:spLocks noGrp="1"/>
          </p:cNvSpPr>
          <p:nvPr>
            <p:ph type="title"/>
          </p:nvPr>
        </p:nvSpPr>
        <p:spPr>
          <a:xfrm>
            <a:off x="0" y="-19050"/>
            <a:ext cx="12192000" cy="1143000"/>
          </a:xfrm>
        </p:spPr>
        <p:txBody>
          <a:bodyPr/>
          <a:lstStyle/>
          <a:p>
            <a:r>
              <a:rPr lang="en-US" dirty="0"/>
              <a:t>Life Cycle Profile Phases and Steps Example: </a:t>
            </a:r>
            <a:br>
              <a:rPr lang="en-US" dirty="0"/>
            </a:br>
            <a:r>
              <a:rPr lang="en-US" dirty="0"/>
              <a:t>Engine Control Module</a:t>
            </a:r>
          </a:p>
        </p:txBody>
      </p:sp>
      <p:sp>
        <p:nvSpPr>
          <p:cNvPr id="45" name="Rectangle 44">
            <a:extLst>
              <a:ext uri="{FF2B5EF4-FFF2-40B4-BE49-F238E27FC236}">
                <a16:creationId xmlns:a16="http://schemas.microsoft.com/office/drawing/2014/main" id="{CA320CD4-5255-43B6-9A8A-B9CFDC90F80F}"/>
              </a:ext>
            </a:extLst>
          </p:cNvPr>
          <p:cNvSpPr/>
          <p:nvPr/>
        </p:nvSpPr>
        <p:spPr bwMode="auto">
          <a:xfrm>
            <a:off x="735767" y="2330708"/>
            <a:ext cx="914400" cy="457200"/>
          </a:xfrm>
          <a:prstGeom prst="rect">
            <a:avLst/>
          </a:prstGeom>
          <a:solidFill>
            <a:srgbClr val="D2D2F4"/>
          </a:solidFill>
          <a:ln>
            <a:solidFill>
              <a:schemeClr val="tx1"/>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B</a:t>
            </a:r>
          </a:p>
        </p:txBody>
      </p:sp>
      <p:sp>
        <p:nvSpPr>
          <p:cNvPr id="46" name="Rectangle 45">
            <a:extLst>
              <a:ext uri="{FF2B5EF4-FFF2-40B4-BE49-F238E27FC236}">
                <a16:creationId xmlns:a16="http://schemas.microsoft.com/office/drawing/2014/main" id="{163D1C9E-32D4-4CBE-AFEF-5EE461DD86F0}"/>
              </a:ext>
            </a:extLst>
          </p:cNvPr>
          <p:cNvSpPr/>
          <p:nvPr/>
        </p:nvSpPr>
        <p:spPr bwMode="auto">
          <a:xfrm>
            <a:off x="2107367" y="2330708"/>
            <a:ext cx="914400" cy="457200"/>
          </a:xfrm>
          <a:prstGeom prst="rect">
            <a:avLst/>
          </a:prstGeom>
          <a:solidFill>
            <a:srgbClr val="9FE6FF"/>
          </a:solidFill>
          <a:ln>
            <a:solidFill>
              <a:schemeClr val="tx1"/>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C</a:t>
            </a:r>
          </a:p>
        </p:txBody>
      </p:sp>
      <p:sp>
        <p:nvSpPr>
          <p:cNvPr id="47" name="Rectangle 46">
            <a:extLst>
              <a:ext uri="{FF2B5EF4-FFF2-40B4-BE49-F238E27FC236}">
                <a16:creationId xmlns:a16="http://schemas.microsoft.com/office/drawing/2014/main" id="{9DBE4F36-CE26-4398-A2D9-D53BC0094011}"/>
              </a:ext>
            </a:extLst>
          </p:cNvPr>
          <p:cNvSpPr/>
          <p:nvPr/>
        </p:nvSpPr>
        <p:spPr bwMode="auto">
          <a:xfrm>
            <a:off x="3478967" y="2330708"/>
            <a:ext cx="914400" cy="457200"/>
          </a:xfrm>
          <a:prstGeom prst="rect">
            <a:avLst/>
          </a:prstGeom>
          <a:solidFill>
            <a:srgbClr val="CCEEDF"/>
          </a:solidFill>
          <a:ln>
            <a:solidFill>
              <a:schemeClr val="tx1"/>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D</a:t>
            </a:r>
          </a:p>
        </p:txBody>
      </p:sp>
      <p:sp>
        <p:nvSpPr>
          <p:cNvPr id="48" name="Rectangle 47">
            <a:extLst>
              <a:ext uri="{FF2B5EF4-FFF2-40B4-BE49-F238E27FC236}">
                <a16:creationId xmlns:a16="http://schemas.microsoft.com/office/drawing/2014/main" id="{D7C7EE03-548D-4D0B-803F-1E1B14BFF1F7}"/>
              </a:ext>
            </a:extLst>
          </p:cNvPr>
          <p:cNvSpPr/>
          <p:nvPr/>
        </p:nvSpPr>
        <p:spPr bwMode="auto">
          <a:xfrm>
            <a:off x="4850567" y="2330708"/>
            <a:ext cx="914400" cy="457200"/>
          </a:xfrm>
          <a:prstGeom prst="rect">
            <a:avLst/>
          </a:prstGeom>
          <a:solidFill>
            <a:srgbClr val="9FE6FF"/>
          </a:solidFill>
          <a:ln>
            <a:solidFill>
              <a:schemeClr val="tx1"/>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E</a:t>
            </a:r>
          </a:p>
        </p:txBody>
      </p:sp>
      <p:sp>
        <p:nvSpPr>
          <p:cNvPr id="49" name="Rectangle 48">
            <a:extLst>
              <a:ext uri="{FF2B5EF4-FFF2-40B4-BE49-F238E27FC236}">
                <a16:creationId xmlns:a16="http://schemas.microsoft.com/office/drawing/2014/main" id="{93768048-7980-43C2-A247-2A59D73AEF57}"/>
              </a:ext>
            </a:extLst>
          </p:cNvPr>
          <p:cNvSpPr/>
          <p:nvPr/>
        </p:nvSpPr>
        <p:spPr bwMode="auto">
          <a:xfrm>
            <a:off x="6222167" y="2330708"/>
            <a:ext cx="914400" cy="457200"/>
          </a:xfrm>
          <a:prstGeom prst="rect">
            <a:avLst/>
          </a:prstGeom>
          <a:solidFill>
            <a:srgbClr val="D2D2F4"/>
          </a:solidFill>
          <a:ln>
            <a:solidFill>
              <a:schemeClr val="tx1"/>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F</a:t>
            </a:r>
            <a:endParaRPr kumimoji="0" lang="en-US" sz="40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50" name="Rectangle 49">
            <a:extLst>
              <a:ext uri="{FF2B5EF4-FFF2-40B4-BE49-F238E27FC236}">
                <a16:creationId xmlns:a16="http://schemas.microsoft.com/office/drawing/2014/main" id="{A290FB47-B98D-458E-88AC-4E64A388D4F7}"/>
              </a:ext>
            </a:extLst>
          </p:cNvPr>
          <p:cNvSpPr/>
          <p:nvPr/>
        </p:nvSpPr>
        <p:spPr bwMode="auto">
          <a:xfrm>
            <a:off x="7593767" y="2330708"/>
            <a:ext cx="914400" cy="457200"/>
          </a:xfrm>
          <a:prstGeom prst="rect">
            <a:avLst/>
          </a:prstGeom>
          <a:solidFill>
            <a:srgbClr val="9FE6FF"/>
          </a:solidFill>
          <a:ln>
            <a:solidFill>
              <a:schemeClr val="tx1"/>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G</a:t>
            </a:r>
            <a:endParaRPr kumimoji="0" lang="en-US" sz="40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cxnSp>
        <p:nvCxnSpPr>
          <p:cNvPr id="51" name="Straight Arrow Connector 50">
            <a:extLst>
              <a:ext uri="{FF2B5EF4-FFF2-40B4-BE49-F238E27FC236}">
                <a16:creationId xmlns:a16="http://schemas.microsoft.com/office/drawing/2014/main" id="{A7C52312-B6E8-4FD5-BFE4-5A5B1E92E780}"/>
              </a:ext>
            </a:extLst>
          </p:cNvPr>
          <p:cNvCxnSpPr>
            <a:stCxn id="45" idx="3"/>
            <a:endCxn id="46" idx="1"/>
          </p:cNvCxnSpPr>
          <p:nvPr/>
        </p:nvCxnSpPr>
        <p:spPr bwMode="auto">
          <a:xfrm>
            <a:off x="1650167" y="2559308"/>
            <a:ext cx="457200" cy="0"/>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a:extLst>
              <a:ext uri="{FF2B5EF4-FFF2-40B4-BE49-F238E27FC236}">
                <a16:creationId xmlns:a16="http://schemas.microsoft.com/office/drawing/2014/main" id="{DAE69443-BDCE-4351-805B-7392CBB45705}"/>
              </a:ext>
            </a:extLst>
          </p:cNvPr>
          <p:cNvCxnSpPr/>
          <p:nvPr/>
        </p:nvCxnSpPr>
        <p:spPr bwMode="auto">
          <a:xfrm>
            <a:off x="3021767" y="2559308"/>
            <a:ext cx="457200" cy="0"/>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a:extLst>
              <a:ext uri="{FF2B5EF4-FFF2-40B4-BE49-F238E27FC236}">
                <a16:creationId xmlns:a16="http://schemas.microsoft.com/office/drawing/2014/main" id="{1FA04413-5C6B-4F16-BF7A-8992F2F18138}"/>
              </a:ext>
            </a:extLst>
          </p:cNvPr>
          <p:cNvCxnSpPr/>
          <p:nvPr/>
        </p:nvCxnSpPr>
        <p:spPr bwMode="auto">
          <a:xfrm>
            <a:off x="4393367" y="2559308"/>
            <a:ext cx="457200" cy="0"/>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a:extLst>
              <a:ext uri="{FF2B5EF4-FFF2-40B4-BE49-F238E27FC236}">
                <a16:creationId xmlns:a16="http://schemas.microsoft.com/office/drawing/2014/main" id="{F7B09FBE-881E-4CD9-BDCE-59F4528A5952}"/>
              </a:ext>
            </a:extLst>
          </p:cNvPr>
          <p:cNvCxnSpPr/>
          <p:nvPr/>
        </p:nvCxnSpPr>
        <p:spPr bwMode="auto">
          <a:xfrm>
            <a:off x="5764967" y="2559308"/>
            <a:ext cx="457200" cy="0"/>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a:extLst>
              <a:ext uri="{FF2B5EF4-FFF2-40B4-BE49-F238E27FC236}">
                <a16:creationId xmlns:a16="http://schemas.microsoft.com/office/drawing/2014/main" id="{B01BDAA9-5EE0-4ABC-984D-2CFCA051F3F8}"/>
              </a:ext>
            </a:extLst>
          </p:cNvPr>
          <p:cNvCxnSpPr/>
          <p:nvPr/>
        </p:nvCxnSpPr>
        <p:spPr bwMode="auto">
          <a:xfrm>
            <a:off x="7136567" y="2559308"/>
            <a:ext cx="457200" cy="0"/>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Rectangle 55">
            <a:extLst>
              <a:ext uri="{FF2B5EF4-FFF2-40B4-BE49-F238E27FC236}">
                <a16:creationId xmlns:a16="http://schemas.microsoft.com/office/drawing/2014/main" id="{F47896BA-5D4F-4997-8C29-A40DEE5F1F6A}"/>
              </a:ext>
            </a:extLst>
          </p:cNvPr>
          <p:cNvSpPr/>
          <p:nvPr/>
        </p:nvSpPr>
        <p:spPr bwMode="auto">
          <a:xfrm>
            <a:off x="8965367" y="2330708"/>
            <a:ext cx="914400" cy="457200"/>
          </a:xfrm>
          <a:prstGeom prst="rect">
            <a:avLst/>
          </a:prstGeom>
          <a:solidFill>
            <a:srgbClr val="CCEEDF"/>
          </a:solidFill>
          <a:ln>
            <a:solidFill>
              <a:schemeClr val="tx1"/>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H</a:t>
            </a:r>
          </a:p>
        </p:txBody>
      </p:sp>
      <p:sp>
        <p:nvSpPr>
          <p:cNvPr id="57" name="Rectangle 56">
            <a:extLst>
              <a:ext uri="{FF2B5EF4-FFF2-40B4-BE49-F238E27FC236}">
                <a16:creationId xmlns:a16="http://schemas.microsoft.com/office/drawing/2014/main" id="{74E9B893-1472-4165-A534-8E980E5FC0A5}"/>
              </a:ext>
            </a:extLst>
          </p:cNvPr>
          <p:cNvSpPr/>
          <p:nvPr/>
        </p:nvSpPr>
        <p:spPr bwMode="auto">
          <a:xfrm>
            <a:off x="10336967" y="2330708"/>
            <a:ext cx="914400" cy="457200"/>
          </a:xfrm>
          <a:prstGeom prst="rect">
            <a:avLst/>
          </a:prstGeom>
          <a:solidFill>
            <a:srgbClr val="9FE6FF"/>
          </a:solidFill>
          <a:ln>
            <a:solidFill>
              <a:schemeClr val="tx1"/>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I</a:t>
            </a:r>
          </a:p>
        </p:txBody>
      </p:sp>
      <p:cxnSp>
        <p:nvCxnSpPr>
          <p:cNvPr id="58" name="Straight Arrow Connector 57">
            <a:extLst>
              <a:ext uri="{FF2B5EF4-FFF2-40B4-BE49-F238E27FC236}">
                <a16:creationId xmlns:a16="http://schemas.microsoft.com/office/drawing/2014/main" id="{FD8F34B5-B67C-40D7-A796-5940B6FBD35B}"/>
              </a:ext>
            </a:extLst>
          </p:cNvPr>
          <p:cNvCxnSpPr/>
          <p:nvPr/>
        </p:nvCxnSpPr>
        <p:spPr bwMode="auto">
          <a:xfrm>
            <a:off x="8508167" y="2559308"/>
            <a:ext cx="457200" cy="0"/>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a:extLst>
              <a:ext uri="{FF2B5EF4-FFF2-40B4-BE49-F238E27FC236}">
                <a16:creationId xmlns:a16="http://schemas.microsoft.com/office/drawing/2014/main" id="{C23C875B-487C-4D5F-902C-05C091500A16}"/>
              </a:ext>
            </a:extLst>
          </p:cNvPr>
          <p:cNvCxnSpPr/>
          <p:nvPr/>
        </p:nvCxnSpPr>
        <p:spPr bwMode="auto">
          <a:xfrm>
            <a:off x="9879767" y="2559308"/>
            <a:ext cx="457200" cy="0"/>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Rectangle 66">
            <a:extLst>
              <a:ext uri="{FF2B5EF4-FFF2-40B4-BE49-F238E27FC236}">
                <a16:creationId xmlns:a16="http://schemas.microsoft.com/office/drawing/2014/main" id="{1B5E1502-EE8E-44FB-BB38-C27618C47980}"/>
              </a:ext>
            </a:extLst>
          </p:cNvPr>
          <p:cNvSpPr/>
          <p:nvPr/>
        </p:nvSpPr>
        <p:spPr bwMode="auto">
          <a:xfrm>
            <a:off x="735767" y="1334686"/>
            <a:ext cx="914400" cy="457200"/>
          </a:xfrm>
          <a:prstGeom prst="rect">
            <a:avLst/>
          </a:prstGeom>
          <a:solidFill>
            <a:srgbClr val="9FE6FF"/>
          </a:solidFill>
          <a:ln>
            <a:solidFill>
              <a:schemeClr val="tx1"/>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A</a:t>
            </a:r>
          </a:p>
        </p:txBody>
      </p:sp>
      <p:cxnSp>
        <p:nvCxnSpPr>
          <p:cNvPr id="69" name="Straight Arrow Connector 68">
            <a:extLst>
              <a:ext uri="{FF2B5EF4-FFF2-40B4-BE49-F238E27FC236}">
                <a16:creationId xmlns:a16="http://schemas.microsoft.com/office/drawing/2014/main" id="{C6A71F63-716E-4C38-9DD8-51BB266967FC}"/>
              </a:ext>
            </a:extLst>
          </p:cNvPr>
          <p:cNvCxnSpPr>
            <a:endCxn id="45" idx="0"/>
          </p:cNvCxnSpPr>
          <p:nvPr/>
        </p:nvCxnSpPr>
        <p:spPr bwMode="auto">
          <a:xfrm flipH="1">
            <a:off x="1192967" y="1791886"/>
            <a:ext cx="6350" cy="538822"/>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 name="Rectangle 70">
            <a:extLst>
              <a:ext uri="{FF2B5EF4-FFF2-40B4-BE49-F238E27FC236}">
                <a16:creationId xmlns:a16="http://schemas.microsoft.com/office/drawing/2014/main" id="{C2B61E6B-ECCB-42BA-9148-D9D4CC798CCA}"/>
              </a:ext>
            </a:extLst>
          </p:cNvPr>
          <p:cNvSpPr/>
          <p:nvPr/>
        </p:nvSpPr>
        <p:spPr bwMode="auto">
          <a:xfrm>
            <a:off x="566949" y="1054437"/>
            <a:ext cx="5426614" cy="1865376"/>
          </a:xfrm>
          <a:prstGeom prst="rect">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40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2" name="Rectangle 71">
            <a:extLst>
              <a:ext uri="{FF2B5EF4-FFF2-40B4-BE49-F238E27FC236}">
                <a16:creationId xmlns:a16="http://schemas.microsoft.com/office/drawing/2014/main" id="{CC855D01-FDCB-4BF8-AED0-926FCB8AB8E9}"/>
              </a:ext>
            </a:extLst>
          </p:cNvPr>
          <p:cNvSpPr/>
          <p:nvPr/>
        </p:nvSpPr>
        <p:spPr bwMode="auto">
          <a:xfrm>
            <a:off x="5993564" y="1054438"/>
            <a:ext cx="5608319" cy="1862060"/>
          </a:xfrm>
          <a:prstGeom prst="rect">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40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6" name="TextBox 75">
            <a:extLst>
              <a:ext uri="{FF2B5EF4-FFF2-40B4-BE49-F238E27FC236}">
                <a16:creationId xmlns:a16="http://schemas.microsoft.com/office/drawing/2014/main" id="{2CFFCECB-DE06-45B5-A6F1-5AE4E40142F3}"/>
              </a:ext>
            </a:extLst>
          </p:cNvPr>
          <p:cNvSpPr txBox="1"/>
          <p:nvPr/>
        </p:nvSpPr>
        <p:spPr>
          <a:xfrm>
            <a:off x="1694605" y="1129737"/>
            <a:ext cx="419705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pitchFamily="18" charset="0"/>
                <a:ea typeface="+mn-ea"/>
                <a:cs typeface="+mn-cs"/>
              </a:rPr>
              <a:t>Engine Control Module Storage, Transportation, and Engine Assembly</a:t>
            </a:r>
            <a:endParaRPr kumimoji="0" lang="en-US" sz="2400" b="1" i="0" u="none" strike="noStrike" kern="1200" cap="none" spc="0" normalizeH="0" baseline="0" noProof="0" dirty="0">
              <a:ln>
                <a:noFill/>
              </a:ln>
              <a:solidFill>
                <a:srgbClr val="000000"/>
              </a:solidFill>
              <a:effectLst/>
              <a:uLnTx/>
              <a:uFillTx/>
              <a:latin typeface="Times New Roman"/>
              <a:ea typeface="+mn-ea"/>
              <a:cs typeface="+mn-cs"/>
            </a:endParaRPr>
          </a:p>
        </p:txBody>
      </p:sp>
      <p:sp>
        <p:nvSpPr>
          <p:cNvPr id="77" name="TextBox 76">
            <a:extLst>
              <a:ext uri="{FF2B5EF4-FFF2-40B4-BE49-F238E27FC236}">
                <a16:creationId xmlns:a16="http://schemas.microsoft.com/office/drawing/2014/main" id="{1957D2E9-0A0B-4A43-A922-1C4531D335BC}"/>
              </a:ext>
            </a:extLst>
          </p:cNvPr>
          <p:cNvSpPr txBox="1"/>
          <p:nvPr/>
        </p:nvSpPr>
        <p:spPr>
          <a:xfrm>
            <a:off x="6365334" y="1222889"/>
            <a:ext cx="467032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pitchFamily="18" charset="0"/>
                <a:ea typeface="+mn-ea"/>
                <a:cs typeface="+mn-cs"/>
              </a:rPr>
              <a:t>Engine Storage, Transportation, and Truck Assembly</a:t>
            </a:r>
            <a:endParaRPr kumimoji="0" lang="en-US" sz="2400" b="1" i="0" u="none" strike="noStrike" kern="1200" cap="none" spc="0" normalizeH="0" baseline="0" noProof="0" dirty="0">
              <a:ln>
                <a:noFill/>
              </a:ln>
              <a:solidFill>
                <a:srgbClr val="000000"/>
              </a:solidFill>
              <a:effectLst/>
              <a:uLnTx/>
              <a:uFillTx/>
              <a:latin typeface="Times New Roman"/>
              <a:ea typeface="+mn-ea"/>
              <a:cs typeface="+mn-cs"/>
            </a:endParaRPr>
          </a:p>
        </p:txBody>
      </p:sp>
      <p:sp>
        <p:nvSpPr>
          <p:cNvPr id="80" name="TextBox 79">
            <a:extLst>
              <a:ext uri="{FF2B5EF4-FFF2-40B4-BE49-F238E27FC236}">
                <a16:creationId xmlns:a16="http://schemas.microsoft.com/office/drawing/2014/main" id="{7C8A9459-0AFE-4E98-8521-5F34EFF69724}"/>
              </a:ext>
            </a:extLst>
          </p:cNvPr>
          <p:cNvSpPr txBox="1"/>
          <p:nvPr/>
        </p:nvSpPr>
        <p:spPr>
          <a:xfrm>
            <a:off x="26935" y="2983806"/>
            <a:ext cx="2814061" cy="1015663"/>
          </a:xfrm>
          <a:prstGeom prst="rect">
            <a:avLst/>
          </a:prstGeom>
          <a:noFill/>
        </p:spPr>
        <p:txBody>
          <a:bodyPr wrap="square" rtlCol="0">
            <a:spAutoFit/>
          </a:bodyPr>
          <a:lstStyle/>
          <a:p>
            <a:r>
              <a:rPr lang="en-US" sz="2000" b="1" dirty="0"/>
              <a:t>A</a:t>
            </a:r>
            <a:r>
              <a:rPr lang="en-US" sz="2000" dirty="0"/>
              <a:t>: Storage in Automotive Electronic Module Manufacturing Facility</a:t>
            </a:r>
          </a:p>
        </p:txBody>
      </p:sp>
      <p:sp>
        <p:nvSpPr>
          <p:cNvPr id="81" name="TextBox 80">
            <a:extLst>
              <a:ext uri="{FF2B5EF4-FFF2-40B4-BE49-F238E27FC236}">
                <a16:creationId xmlns:a16="http://schemas.microsoft.com/office/drawing/2014/main" id="{4540A003-FF7B-46DE-82EC-09774278CBE4}"/>
              </a:ext>
            </a:extLst>
          </p:cNvPr>
          <p:cNvSpPr txBox="1"/>
          <p:nvPr/>
        </p:nvSpPr>
        <p:spPr>
          <a:xfrm>
            <a:off x="0" y="3984081"/>
            <a:ext cx="2687452" cy="1015663"/>
          </a:xfrm>
          <a:prstGeom prst="rect">
            <a:avLst/>
          </a:prstGeom>
          <a:noFill/>
        </p:spPr>
        <p:txBody>
          <a:bodyPr wrap="square" rtlCol="0">
            <a:spAutoFit/>
          </a:bodyPr>
          <a:lstStyle/>
          <a:p>
            <a:r>
              <a:rPr lang="en-US" sz="2000" b="1" dirty="0"/>
              <a:t>B</a:t>
            </a:r>
            <a:r>
              <a:rPr lang="en-US" sz="2000" dirty="0"/>
              <a:t>: </a:t>
            </a:r>
            <a:r>
              <a:rPr lang="en-US" sz="2000" dirty="0">
                <a:effectLst/>
                <a:latin typeface="Times New Roman" panose="02020603050405020304" pitchFamily="18" charset="0"/>
                <a:ea typeface="Book Antiqua" panose="02040602050305030304" pitchFamily="18" charset="0"/>
                <a:cs typeface="Book Antiqua" panose="02040602050305030304" pitchFamily="18" charset="0"/>
              </a:rPr>
              <a:t>Air Transportation to Engine Manufacturing Facility</a:t>
            </a:r>
            <a:endParaRPr lang="en-US" sz="2000" dirty="0"/>
          </a:p>
        </p:txBody>
      </p:sp>
      <p:sp>
        <p:nvSpPr>
          <p:cNvPr id="82" name="TextBox 81">
            <a:extLst>
              <a:ext uri="{FF2B5EF4-FFF2-40B4-BE49-F238E27FC236}">
                <a16:creationId xmlns:a16="http://schemas.microsoft.com/office/drawing/2014/main" id="{87868B73-69E6-44B6-B054-EB1256E2DE70}"/>
              </a:ext>
            </a:extLst>
          </p:cNvPr>
          <p:cNvSpPr txBox="1"/>
          <p:nvPr/>
        </p:nvSpPr>
        <p:spPr>
          <a:xfrm>
            <a:off x="26935" y="5006503"/>
            <a:ext cx="2923971" cy="707886"/>
          </a:xfrm>
          <a:prstGeom prst="rect">
            <a:avLst/>
          </a:prstGeom>
          <a:noFill/>
        </p:spPr>
        <p:txBody>
          <a:bodyPr wrap="square" rtlCol="0">
            <a:spAutoFit/>
          </a:bodyPr>
          <a:lstStyle/>
          <a:p>
            <a:r>
              <a:rPr lang="en-US" sz="2000" b="1" dirty="0"/>
              <a:t>C</a:t>
            </a:r>
            <a:r>
              <a:rPr lang="en-US" sz="2000" dirty="0"/>
              <a:t>: </a:t>
            </a:r>
            <a:r>
              <a:rPr lang="en-US" sz="2000" dirty="0">
                <a:latin typeface="Times New Roman" panose="02020603050405020304" pitchFamily="18" charset="0"/>
              </a:rPr>
              <a:t>Storage in Engine Manufacturing Facility</a:t>
            </a:r>
            <a:endParaRPr lang="en-US" sz="2000" dirty="0"/>
          </a:p>
        </p:txBody>
      </p:sp>
      <p:sp>
        <p:nvSpPr>
          <p:cNvPr id="83" name="TextBox 82">
            <a:extLst>
              <a:ext uri="{FF2B5EF4-FFF2-40B4-BE49-F238E27FC236}">
                <a16:creationId xmlns:a16="http://schemas.microsoft.com/office/drawing/2014/main" id="{9AE3E0F1-10E9-43CF-8ACA-93F0E6490C38}"/>
              </a:ext>
            </a:extLst>
          </p:cNvPr>
          <p:cNvSpPr txBox="1"/>
          <p:nvPr/>
        </p:nvSpPr>
        <p:spPr>
          <a:xfrm>
            <a:off x="26934" y="5623323"/>
            <a:ext cx="2687452" cy="707886"/>
          </a:xfrm>
          <a:prstGeom prst="rect">
            <a:avLst/>
          </a:prstGeom>
          <a:noFill/>
        </p:spPr>
        <p:txBody>
          <a:bodyPr wrap="square" rtlCol="0">
            <a:spAutoFit/>
          </a:bodyPr>
          <a:lstStyle/>
          <a:p>
            <a:r>
              <a:rPr lang="en-US" sz="2000" b="1" dirty="0"/>
              <a:t>D</a:t>
            </a:r>
            <a:r>
              <a:rPr lang="en-US" sz="2000" dirty="0"/>
              <a:t>: </a:t>
            </a:r>
            <a:r>
              <a:rPr lang="en-US" sz="2000" dirty="0">
                <a:latin typeface="Times New Roman" panose="02020603050405020304" pitchFamily="18" charset="0"/>
              </a:rPr>
              <a:t>Engine Unit Assembly and Cleaning </a:t>
            </a:r>
            <a:endParaRPr lang="en-US" sz="2000" dirty="0"/>
          </a:p>
        </p:txBody>
      </p:sp>
      <p:sp>
        <p:nvSpPr>
          <p:cNvPr id="84" name="TextBox 83">
            <a:extLst>
              <a:ext uri="{FF2B5EF4-FFF2-40B4-BE49-F238E27FC236}">
                <a16:creationId xmlns:a16="http://schemas.microsoft.com/office/drawing/2014/main" id="{F9485747-FEC6-47D2-93B1-324A0834B370}"/>
              </a:ext>
            </a:extLst>
          </p:cNvPr>
          <p:cNvSpPr txBox="1"/>
          <p:nvPr/>
        </p:nvSpPr>
        <p:spPr>
          <a:xfrm>
            <a:off x="2950906" y="3029973"/>
            <a:ext cx="2490504" cy="707886"/>
          </a:xfrm>
          <a:prstGeom prst="rect">
            <a:avLst/>
          </a:prstGeom>
          <a:noFill/>
        </p:spPr>
        <p:txBody>
          <a:bodyPr wrap="square" rtlCol="0">
            <a:spAutoFit/>
          </a:bodyPr>
          <a:lstStyle/>
          <a:p>
            <a:r>
              <a:rPr lang="en-US" sz="2000" b="1" dirty="0"/>
              <a:t>E</a:t>
            </a:r>
            <a:r>
              <a:rPr lang="en-US" sz="2000" dirty="0"/>
              <a:t>: </a:t>
            </a:r>
            <a:r>
              <a:rPr lang="en-US" sz="2000" dirty="0">
                <a:latin typeface="Times New Roman" panose="02020603050405020304" pitchFamily="18" charset="0"/>
              </a:rPr>
              <a:t>Post Engine Assembly Storage</a:t>
            </a:r>
            <a:endParaRPr lang="en-US" sz="2000" dirty="0"/>
          </a:p>
        </p:txBody>
      </p:sp>
      <p:sp>
        <p:nvSpPr>
          <p:cNvPr id="85" name="TextBox 84">
            <a:extLst>
              <a:ext uri="{FF2B5EF4-FFF2-40B4-BE49-F238E27FC236}">
                <a16:creationId xmlns:a16="http://schemas.microsoft.com/office/drawing/2014/main" id="{6929B297-0A75-4EC2-ABAE-52036147C1B8}"/>
              </a:ext>
            </a:extLst>
          </p:cNvPr>
          <p:cNvSpPr txBox="1"/>
          <p:nvPr/>
        </p:nvSpPr>
        <p:spPr>
          <a:xfrm>
            <a:off x="2951781" y="3744119"/>
            <a:ext cx="2730214" cy="707886"/>
          </a:xfrm>
          <a:prstGeom prst="rect">
            <a:avLst/>
          </a:prstGeom>
          <a:noFill/>
        </p:spPr>
        <p:txBody>
          <a:bodyPr wrap="square" rtlCol="0">
            <a:spAutoFit/>
          </a:bodyPr>
          <a:lstStyle/>
          <a:p>
            <a:r>
              <a:rPr lang="en-US" sz="2000" b="1" dirty="0"/>
              <a:t>F</a:t>
            </a:r>
            <a:r>
              <a:rPr lang="en-US" sz="2000" dirty="0"/>
              <a:t>: Transportation to Truck Assembly Facility</a:t>
            </a:r>
          </a:p>
        </p:txBody>
      </p:sp>
      <p:sp>
        <p:nvSpPr>
          <p:cNvPr id="86" name="TextBox 85">
            <a:extLst>
              <a:ext uri="{FF2B5EF4-FFF2-40B4-BE49-F238E27FC236}">
                <a16:creationId xmlns:a16="http://schemas.microsoft.com/office/drawing/2014/main" id="{70F2254B-500B-4470-8D4E-78BEDFC3D6BC}"/>
              </a:ext>
            </a:extLst>
          </p:cNvPr>
          <p:cNvSpPr txBox="1"/>
          <p:nvPr/>
        </p:nvSpPr>
        <p:spPr>
          <a:xfrm>
            <a:off x="2950906" y="4447499"/>
            <a:ext cx="2463722" cy="707886"/>
          </a:xfrm>
          <a:prstGeom prst="rect">
            <a:avLst/>
          </a:prstGeom>
          <a:noFill/>
        </p:spPr>
        <p:txBody>
          <a:bodyPr wrap="square" rtlCol="0">
            <a:spAutoFit/>
          </a:bodyPr>
          <a:lstStyle/>
          <a:p>
            <a:r>
              <a:rPr lang="en-US" sz="2000" b="1" dirty="0"/>
              <a:t>G</a:t>
            </a:r>
            <a:r>
              <a:rPr lang="en-US" sz="2000" dirty="0"/>
              <a:t>: </a:t>
            </a:r>
            <a:r>
              <a:rPr lang="en-US" sz="2000" dirty="0">
                <a:effectLst/>
                <a:latin typeface="Times New Roman" panose="02020603050405020304" pitchFamily="18" charset="0"/>
                <a:ea typeface="Book Antiqua" panose="02040602050305030304" pitchFamily="18" charset="0"/>
                <a:cs typeface="Book Antiqua" panose="02040602050305030304" pitchFamily="18" charset="0"/>
              </a:rPr>
              <a:t>Storage in Truck Assembly Facility</a:t>
            </a:r>
            <a:endParaRPr lang="en-US" sz="2000" dirty="0"/>
          </a:p>
        </p:txBody>
      </p:sp>
      <p:sp>
        <p:nvSpPr>
          <p:cNvPr id="87" name="TextBox 86">
            <a:extLst>
              <a:ext uri="{FF2B5EF4-FFF2-40B4-BE49-F238E27FC236}">
                <a16:creationId xmlns:a16="http://schemas.microsoft.com/office/drawing/2014/main" id="{DDB2CEC9-4979-4F4C-BCF9-D9327C99A6BF}"/>
              </a:ext>
            </a:extLst>
          </p:cNvPr>
          <p:cNvSpPr txBox="1"/>
          <p:nvPr/>
        </p:nvSpPr>
        <p:spPr>
          <a:xfrm>
            <a:off x="2957469" y="5110106"/>
            <a:ext cx="2620512" cy="707886"/>
          </a:xfrm>
          <a:prstGeom prst="rect">
            <a:avLst/>
          </a:prstGeom>
          <a:noFill/>
        </p:spPr>
        <p:txBody>
          <a:bodyPr wrap="square" rtlCol="0">
            <a:spAutoFit/>
          </a:bodyPr>
          <a:lstStyle/>
          <a:p>
            <a:r>
              <a:rPr lang="en-US" sz="2000" b="1" dirty="0"/>
              <a:t>H</a:t>
            </a:r>
            <a:r>
              <a:rPr lang="en-US" sz="2000" dirty="0"/>
              <a:t>: </a:t>
            </a:r>
            <a:r>
              <a:rPr lang="en-US" sz="2000" dirty="0">
                <a:latin typeface="Times New Roman" panose="02020603050405020304" pitchFamily="18" charset="0"/>
              </a:rPr>
              <a:t>Assembling Engine Unit into Truck</a:t>
            </a:r>
            <a:endParaRPr lang="en-US" sz="2000" dirty="0"/>
          </a:p>
        </p:txBody>
      </p:sp>
      <p:sp>
        <p:nvSpPr>
          <p:cNvPr id="88" name="TextBox 87">
            <a:extLst>
              <a:ext uri="{FF2B5EF4-FFF2-40B4-BE49-F238E27FC236}">
                <a16:creationId xmlns:a16="http://schemas.microsoft.com/office/drawing/2014/main" id="{5AE0CD4D-36AB-4016-B69C-51906C385F1B}"/>
              </a:ext>
            </a:extLst>
          </p:cNvPr>
          <p:cNvSpPr txBox="1"/>
          <p:nvPr/>
        </p:nvSpPr>
        <p:spPr>
          <a:xfrm>
            <a:off x="3015472" y="5768731"/>
            <a:ext cx="2399156" cy="707886"/>
          </a:xfrm>
          <a:prstGeom prst="rect">
            <a:avLst/>
          </a:prstGeom>
          <a:noFill/>
        </p:spPr>
        <p:txBody>
          <a:bodyPr wrap="square" rtlCol="0">
            <a:spAutoFit/>
          </a:bodyPr>
          <a:lstStyle/>
          <a:p>
            <a:r>
              <a:rPr lang="en-US" sz="2000" b="1" dirty="0"/>
              <a:t>I</a:t>
            </a:r>
            <a:r>
              <a:rPr lang="en-US" sz="2000" dirty="0"/>
              <a:t>: </a:t>
            </a:r>
            <a:r>
              <a:rPr lang="en-US" sz="2000" dirty="0">
                <a:latin typeface="Times New Roman" panose="02020603050405020304" pitchFamily="18" charset="0"/>
              </a:rPr>
              <a:t>Post Truck Assembly Storage</a:t>
            </a:r>
            <a:endParaRPr lang="en-US" sz="2000" dirty="0"/>
          </a:p>
        </p:txBody>
      </p:sp>
      <p:sp>
        <p:nvSpPr>
          <p:cNvPr id="34" name="TextBox 33">
            <a:extLst>
              <a:ext uri="{FF2B5EF4-FFF2-40B4-BE49-F238E27FC236}">
                <a16:creationId xmlns:a16="http://schemas.microsoft.com/office/drawing/2014/main" id="{E9789DEE-5324-4A30-A6F3-52D42F29E241}"/>
              </a:ext>
            </a:extLst>
          </p:cNvPr>
          <p:cNvSpPr txBox="1"/>
          <p:nvPr/>
        </p:nvSpPr>
        <p:spPr>
          <a:xfrm>
            <a:off x="6365333" y="3029973"/>
            <a:ext cx="5381189" cy="461665"/>
          </a:xfrm>
          <a:prstGeom prst="rect">
            <a:avLst/>
          </a:prstGeom>
          <a:noFill/>
        </p:spPr>
        <p:txBody>
          <a:bodyPr wrap="square" rtlCol="0">
            <a:spAutoFit/>
          </a:bodyPr>
          <a:lstStyle/>
          <a:p>
            <a:pPr algn="ctr"/>
            <a:r>
              <a:rPr lang="en-US" sz="2400" b="1" dirty="0"/>
              <a:t>Example of an Engine Control Module</a:t>
            </a:r>
          </a:p>
        </p:txBody>
      </p:sp>
      <p:pic>
        <p:nvPicPr>
          <p:cNvPr id="6" name="Picture 5" descr="A picture containing electronics, circuit&#10;&#10;Description automatically generated">
            <a:extLst>
              <a:ext uri="{FF2B5EF4-FFF2-40B4-BE49-F238E27FC236}">
                <a16:creationId xmlns:a16="http://schemas.microsoft.com/office/drawing/2014/main" id="{BC9F1193-ED9C-473B-AA69-290ED9F81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4531" y="4098062"/>
            <a:ext cx="2841384" cy="2336543"/>
          </a:xfrm>
          <a:prstGeom prst="rect">
            <a:avLst/>
          </a:prstGeom>
        </p:spPr>
      </p:pic>
      <p:pic>
        <p:nvPicPr>
          <p:cNvPr id="8" name="Picture 7" descr="Diagram, engineering drawing&#10;&#10;Description automatically generated">
            <a:extLst>
              <a:ext uri="{FF2B5EF4-FFF2-40B4-BE49-F238E27FC236}">
                <a16:creationId xmlns:a16="http://schemas.microsoft.com/office/drawing/2014/main" id="{60E71FFF-E555-4627-A4A0-ABC2FBE8A125}"/>
              </a:ext>
            </a:extLst>
          </p:cNvPr>
          <p:cNvPicPr>
            <a:picLocks noChangeAspect="1"/>
          </p:cNvPicPr>
          <p:nvPr/>
        </p:nvPicPr>
        <p:blipFill rotWithShape="1">
          <a:blip r:embed="rId3">
            <a:extLst>
              <a:ext uri="{28A0092B-C50C-407E-A947-70E740481C1C}">
                <a14:useLocalDpi xmlns:a14="http://schemas.microsoft.com/office/drawing/2010/main" val="0"/>
              </a:ext>
            </a:extLst>
          </a:blip>
          <a:srcRect b="17186"/>
          <a:stretch/>
        </p:blipFill>
        <p:spPr>
          <a:xfrm>
            <a:off x="5731566" y="3570620"/>
            <a:ext cx="3096186" cy="1435882"/>
          </a:xfrm>
          <a:prstGeom prst="rect">
            <a:avLst/>
          </a:prstGeom>
        </p:spPr>
      </p:pic>
      <p:sp>
        <p:nvSpPr>
          <p:cNvPr id="9" name="Rectangle 8">
            <a:extLst>
              <a:ext uri="{FF2B5EF4-FFF2-40B4-BE49-F238E27FC236}">
                <a16:creationId xmlns:a16="http://schemas.microsoft.com/office/drawing/2014/main" id="{1551FB50-28C8-4AEC-994E-77F1B74B3841}"/>
              </a:ext>
            </a:extLst>
          </p:cNvPr>
          <p:cNvSpPr/>
          <p:nvPr/>
        </p:nvSpPr>
        <p:spPr bwMode="auto">
          <a:xfrm>
            <a:off x="7793502" y="4586283"/>
            <a:ext cx="1055076" cy="461665"/>
          </a:xfrm>
          <a:prstGeom prst="rect">
            <a:avLst/>
          </a:prstGeom>
          <a:solidFill>
            <a:schemeClr val="bg1"/>
          </a:solidFill>
          <a:ln>
            <a:no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4000" b="0" i="0" u="none" strike="noStrike" cap="none" normalizeH="0" baseline="0">
              <a:ln>
                <a:noFill/>
              </a:ln>
              <a:solidFill>
                <a:schemeClr val="tx2"/>
              </a:solidFill>
              <a:effectLst/>
              <a:latin typeface="Times New Roman" pitchFamily="18" charset="0"/>
            </a:endParaRPr>
          </a:p>
        </p:txBody>
      </p:sp>
      <p:sp>
        <p:nvSpPr>
          <p:cNvPr id="42" name="Rectangle 41">
            <a:extLst>
              <a:ext uri="{FF2B5EF4-FFF2-40B4-BE49-F238E27FC236}">
                <a16:creationId xmlns:a16="http://schemas.microsoft.com/office/drawing/2014/main" id="{E2F36807-5D96-4263-AF0F-F2E00D8582FD}"/>
              </a:ext>
            </a:extLst>
          </p:cNvPr>
          <p:cNvSpPr/>
          <p:nvPr/>
        </p:nvSpPr>
        <p:spPr bwMode="auto">
          <a:xfrm>
            <a:off x="7279659" y="4693720"/>
            <a:ext cx="522649" cy="461665"/>
          </a:xfrm>
          <a:prstGeom prst="rect">
            <a:avLst/>
          </a:prstGeom>
          <a:solidFill>
            <a:schemeClr val="bg1"/>
          </a:solidFill>
          <a:ln>
            <a:no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4000" b="0" i="0" u="none" strike="noStrike" cap="none" normalizeH="0" baseline="0">
              <a:ln>
                <a:noFill/>
              </a:ln>
              <a:solidFill>
                <a:schemeClr val="tx2"/>
              </a:solidFill>
              <a:effectLst/>
              <a:latin typeface="Times New Roman" pitchFamily="18" charset="0"/>
            </a:endParaRPr>
          </a:p>
        </p:txBody>
      </p:sp>
      <p:cxnSp>
        <p:nvCxnSpPr>
          <p:cNvPr id="11" name="Straight Arrow Connector 10">
            <a:extLst>
              <a:ext uri="{FF2B5EF4-FFF2-40B4-BE49-F238E27FC236}">
                <a16:creationId xmlns:a16="http://schemas.microsoft.com/office/drawing/2014/main" id="{4BDE4BC7-3459-4ABF-BF5C-A831E7B63586}"/>
              </a:ext>
            </a:extLst>
          </p:cNvPr>
          <p:cNvCxnSpPr>
            <a:endCxn id="6" idx="1"/>
          </p:cNvCxnSpPr>
          <p:nvPr/>
        </p:nvCxnSpPr>
        <p:spPr bwMode="auto">
          <a:xfrm>
            <a:off x="7036904" y="4227443"/>
            <a:ext cx="2197627" cy="1038891"/>
          </a:xfrm>
          <a:prstGeom prst="straightConnector1">
            <a:avLst/>
          </a:prstGeom>
          <a:noFill/>
          <a:ln w="76200" cap="flat" cmpd="sng" algn="ctr">
            <a:solidFill>
              <a:schemeClr val="accent2"/>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95172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291CE-C6FF-4FA4-8993-C5405BBB2812}"/>
              </a:ext>
            </a:extLst>
          </p:cNvPr>
          <p:cNvSpPr>
            <a:spLocks noGrp="1"/>
          </p:cNvSpPr>
          <p:nvPr>
            <p:ph type="title"/>
          </p:nvPr>
        </p:nvSpPr>
        <p:spPr>
          <a:xfrm>
            <a:off x="1" y="-19050"/>
            <a:ext cx="12191990" cy="1143000"/>
          </a:xfrm>
        </p:spPr>
        <p:txBody>
          <a:bodyPr/>
          <a:lstStyle/>
          <a:p>
            <a:r>
              <a:rPr lang="en-US" dirty="0"/>
              <a:t>Life Cycle Profile Phases and Steps Example: </a:t>
            </a:r>
            <a:br>
              <a:rPr lang="en-US" dirty="0"/>
            </a:br>
            <a:r>
              <a:rPr lang="en-US" dirty="0"/>
              <a:t>Refrigerator Compressor During Operation</a:t>
            </a:r>
          </a:p>
        </p:txBody>
      </p:sp>
      <p:sp>
        <p:nvSpPr>
          <p:cNvPr id="4" name="Rectangle 3">
            <a:extLst>
              <a:ext uri="{FF2B5EF4-FFF2-40B4-BE49-F238E27FC236}">
                <a16:creationId xmlns:a16="http://schemas.microsoft.com/office/drawing/2014/main" id="{8B52D4FB-EF2A-425A-8E8D-92B5B6E4061C}"/>
              </a:ext>
            </a:extLst>
          </p:cNvPr>
          <p:cNvSpPr/>
          <p:nvPr/>
        </p:nvSpPr>
        <p:spPr bwMode="auto">
          <a:xfrm>
            <a:off x="631542" y="3077931"/>
            <a:ext cx="2286000" cy="1097280"/>
          </a:xfrm>
          <a:prstGeom prst="rect">
            <a:avLst/>
          </a:prstGeom>
          <a:solidFill>
            <a:srgbClr val="EFE2CB"/>
          </a:solidFill>
          <a:ln>
            <a:solidFill>
              <a:schemeClr val="tx1"/>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pitchFamily="18" charset="0"/>
                <a:ea typeface="+mn-ea"/>
                <a:cs typeface="+mn-cs"/>
              </a:rPr>
              <a:t>Compressor Start Up</a:t>
            </a:r>
          </a:p>
        </p:txBody>
      </p:sp>
      <p:sp>
        <p:nvSpPr>
          <p:cNvPr id="5" name="Rectangle 4">
            <a:extLst>
              <a:ext uri="{FF2B5EF4-FFF2-40B4-BE49-F238E27FC236}">
                <a16:creationId xmlns:a16="http://schemas.microsoft.com/office/drawing/2014/main" id="{A6398EB2-826F-427B-8CEF-1840C0835690}"/>
              </a:ext>
            </a:extLst>
          </p:cNvPr>
          <p:cNvSpPr/>
          <p:nvPr/>
        </p:nvSpPr>
        <p:spPr bwMode="auto">
          <a:xfrm>
            <a:off x="4595896" y="3077931"/>
            <a:ext cx="2286000" cy="1097280"/>
          </a:xfrm>
          <a:prstGeom prst="rect">
            <a:avLst/>
          </a:prstGeom>
          <a:solidFill>
            <a:srgbClr val="EFE2CB"/>
          </a:solidFill>
          <a:ln>
            <a:solidFill>
              <a:schemeClr val="tx1"/>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Compressor Idle</a:t>
            </a:r>
          </a:p>
        </p:txBody>
      </p:sp>
      <p:sp>
        <p:nvSpPr>
          <p:cNvPr id="6" name="Rectangle 5">
            <a:extLst>
              <a:ext uri="{FF2B5EF4-FFF2-40B4-BE49-F238E27FC236}">
                <a16:creationId xmlns:a16="http://schemas.microsoft.com/office/drawing/2014/main" id="{CBCCD0E4-8217-46FD-ABE8-352C9AFAA24F}"/>
              </a:ext>
            </a:extLst>
          </p:cNvPr>
          <p:cNvSpPr/>
          <p:nvPr/>
        </p:nvSpPr>
        <p:spPr bwMode="auto">
          <a:xfrm>
            <a:off x="631542" y="5156483"/>
            <a:ext cx="2286000" cy="1097280"/>
          </a:xfrm>
          <a:prstGeom prst="rect">
            <a:avLst/>
          </a:prstGeom>
          <a:solidFill>
            <a:srgbClr val="EFE2CB"/>
          </a:solidFill>
          <a:ln>
            <a:solidFill>
              <a:schemeClr val="tx1"/>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pitchFamily="18" charset="0"/>
                <a:ea typeface="+mn-ea"/>
                <a:cs typeface="+mn-cs"/>
              </a:rPr>
              <a:t>Compressor Running</a:t>
            </a:r>
          </a:p>
        </p:txBody>
      </p:sp>
      <p:sp>
        <p:nvSpPr>
          <p:cNvPr id="7" name="Rectangle 6">
            <a:extLst>
              <a:ext uri="{FF2B5EF4-FFF2-40B4-BE49-F238E27FC236}">
                <a16:creationId xmlns:a16="http://schemas.microsoft.com/office/drawing/2014/main" id="{B85F06A9-B257-42EB-BECE-4767291AECCB}"/>
              </a:ext>
            </a:extLst>
          </p:cNvPr>
          <p:cNvSpPr/>
          <p:nvPr/>
        </p:nvSpPr>
        <p:spPr bwMode="auto">
          <a:xfrm>
            <a:off x="4595896" y="5156483"/>
            <a:ext cx="2286000" cy="1097280"/>
          </a:xfrm>
          <a:prstGeom prst="rect">
            <a:avLst/>
          </a:prstGeom>
          <a:solidFill>
            <a:srgbClr val="EFE2CB"/>
          </a:solidFill>
          <a:ln>
            <a:solidFill>
              <a:schemeClr val="tx1"/>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Compressor Turn Off</a:t>
            </a:r>
          </a:p>
        </p:txBody>
      </p:sp>
      <p:cxnSp>
        <p:nvCxnSpPr>
          <p:cNvPr id="8" name="Connector: Elbow 7">
            <a:extLst>
              <a:ext uri="{FF2B5EF4-FFF2-40B4-BE49-F238E27FC236}">
                <a16:creationId xmlns:a16="http://schemas.microsoft.com/office/drawing/2014/main" id="{64AB7D92-922F-423E-B39A-81B54FD9C9B8}"/>
              </a:ext>
            </a:extLst>
          </p:cNvPr>
          <p:cNvCxnSpPr>
            <a:stCxn id="4" idx="1"/>
            <a:endCxn id="6" idx="1"/>
          </p:cNvCxnSpPr>
          <p:nvPr/>
        </p:nvCxnSpPr>
        <p:spPr bwMode="auto">
          <a:xfrm rot="10800000" flipV="1">
            <a:off x="631542" y="3626571"/>
            <a:ext cx="12700" cy="2078552"/>
          </a:xfrm>
          <a:prstGeom prst="bentConnector3">
            <a:avLst>
              <a:gd name="adj1" fmla="val 1800000"/>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AE533F2B-777D-4941-A49F-37129A1BA762}"/>
              </a:ext>
            </a:extLst>
          </p:cNvPr>
          <p:cNvCxnSpPr>
            <a:stCxn id="6" idx="3"/>
            <a:endCxn id="7" idx="1"/>
          </p:cNvCxnSpPr>
          <p:nvPr/>
        </p:nvCxnSpPr>
        <p:spPr bwMode="auto">
          <a:xfrm>
            <a:off x="2917542" y="5705123"/>
            <a:ext cx="1678354" cy="0"/>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Connector: Elbow 9">
            <a:extLst>
              <a:ext uri="{FF2B5EF4-FFF2-40B4-BE49-F238E27FC236}">
                <a16:creationId xmlns:a16="http://schemas.microsoft.com/office/drawing/2014/main" id="{1F0EEA16-4511-42AF-8CF6-B82E5EF37095}"/>
              </a:ext>
            </a:extLst>
          </p:cNvPr>
          <p:cNvCxnSpPr>
            <a:stCxn id="7" idx="3"/>
            <a:endCxn id="5" idx="3"/>
          </p:cNvCxnSpPr>
          <p:nvPr/>
        </p:nvCxnSpPr>
        <p:spPr bwMode="auto">
          <a:xfrm flipV="1">
            <a:off x="6881896" y="3626571"/>
            <a:ext cx="12700" cy="2078552"/>
          </a:xfrm>
          <a:prstGeom prst="bentConnector3">
            <a:avLst>
              <a:gd name="adj1" fmla="val 1800000"/>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59C955D4-B835-46C7-A9FC-4040B386F258}"/>
              </a:ext>
            </a:extLst>
          </p:cNvPr>
          <p:cNvCxnSpPr>
            <a:stCxn id="5" idx="1"/>
            <a:endCxn id="4" idx="3"/>
          </p:cNvCxnSpPr>
          <p:nvPr/>
        </p:nvCxnSpPr>
        <p:spPr bwMode="auto">
          <a:xfrm flipH="1">
            <a:off x="2917542" y="3626571"/>
            <a:ext cx="1678354" cy="0"/>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11">
            <a:extLst>
              <a:ext uri="{FF2B5EF4-FFF2-40B4-BE49-F238E27FC236}">
                <a16:creationId xmlns:a16="http://schemas.microsoft.com/office/drawing/2014/main" id="{8D535577-4C7E-466B-AF35-D256680853FA}"/>
              </a:ext>
            </a:extLst>
          </p:cNvPr>
          <p:cNvSpPr/>
          <p:nvPr/>
        </p:nvSpPr>
        <p:spPr bwMode="auto">
          <a:xfrm>
            <a:off x="532150" y="1123950"/>
            <a:ext cx="2286000" cy="1097280"/>
          </a:xfrm>
          <a:prstGeom prst="rect">
            <a:avLst/>
          </a:prstGeom>
          <a:solidFill>
            <a:srgbClr val="EFE2CB"/>
          </a:solidFill>
          <a:ln>
            <a:solidFill>
              <a:schemeClr val="tx1"/>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pitchFamily="18" charset="0"/>
                <a:ea typeface="+mn-ea"/>
                <a:cs typeface="+mn-cs"/>
              </a:rPr>
              <a:t>Refrigerator Installation</a:t>
            </a:r>
          </a:p>
        </p:txBody>
      </p:sp>
      <p:cxnSp>
        <p:nvCxnSpPr>
          <p:cNvPr id="13" name="Straight Arrow Connector 12">
            <a:extLst>
              <a:ext uri="{FF2B5EF4-FFF2-40B4-BE49-F238E27FC236}">
                <a16:creationId xmlns:a16="http://schemas.microsoft.com/office/drawing/2014/main" id="{E0F7C06D-3DBB-4F9D-B740-A3A77AEB7B7D}"/>
              </a:ext>
            </a:extLst>
          </p:cNvPr>
          <p:cNvCxnSpPr>
            <a:stCxn id="12" idx="3"/>
            <a:endCxn id="17" idx="1"/>
          </p:cNvCxnSpPr>
          <p:nvPr/>
        </p:nvCxnSpPr>
        <p:spPr bwMode="auto">
          <a:xfrm>
            <a:off x="2818150" y="1672590"/>
            <a:ext cx="1777746" cy="0"/>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Rectangle 16">
            <a:extLst>
              <a:ext uri="{FF2B5EF4-FFF2-40B4-BE49-F238E27FC236}">
                <a16:creationId xmlns:a16="http://schemas.microsoft.com/office/drawing/2014/main" id="{66DA3489-21A9-42EF-9864-7AEFEE996D2A}"/>
              </a:ext>
            </a:extLst>
          </p:cNvPr>
          <p:cNvSpPr/>
          <p:nvPr/>
        </p:nvSpPr>
        <p:spPr bwMode="auto">
          <a:xfrm>
            <a:off x="4595896" y="1123950"/>
            <a:ext cx="2286000" cy="1097280"/>
          </a:xfrm>
          <a:prstGeom prst="rect">
            <a:avLst/>
          </a:prstGeom>
          <a:solidFill>
            <a:srgbClr val="EFE2CB"/>
          </a:solidFill>
          <a:ln>
            <a:solidFill>
              <a:schemeClr val="tx1"/>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Refrigerator Pull-Down</a:t>
            </a:r>
          </a:p>
        </p:txBody>
      </p:sp>
      <p:cxnSp>
        <p:nvCxnSpPr>
          <p:cNvPr id="19" name="Straight Arrow Connector 18">
            <a:extLst>
              <a:ext uri="{FF2B5EF4-FFF2-40B4-BE49-F238E27FC236}">
                <a16:creationId xmlns:a16="http://schemas.microsoft.com/office/drawing/2014/main" id="{A97FF339-9C79-421E-AC15-79CB28B841E7}"/>
              </a:ext>
            </a:extLst>
          </p:cNvPr>
          <p:cNvCxnSpPr>
            <a:cxnSpLocks/>
            <a:endCxn id="17" idx="2"/>
          </p:cNvCxnSpPr>
          <p:nvPr/>
        </p:nvCxnSpPr>
        <p:spPr bwMode="auto">
          <a:xfrm flipV="1">
            <a:off x="5738896" y="2221230"/>
            <a:ext cx="0" cy="669751"/>
          </a:xfrm>
          <a:prstGeom prst="straightConnector1">
            <a:avLst/>
          </a:prstGeom>
          <a:noFill/>
          <a:ln w="38100" cap="flat" cmpd="sng" algn="ctr">
            <a:solidFill>
              <a:schemeClr val="tx1"/>
            </a:solidFill>
            <a:prstDash val="sys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a:extLst>
              <a:ext uri="{FF2B5EF4-FFF2-40B4-BE49-F238E27FC236}">
                <a16:creationId xmlns:a16="http://schemas.microsoft.com/office/drawing/2014/main" id="{9FDBB16C-D906-43D8-8182-6A0B39824A99}"/>
              </a:ext>
            </a:extLst>
          </p:cNvPr>
          <p:cNvSpPr txBox="1"/>
          <p:nvPr/>
        </p:nvSpPr>
        <p:spPr>
          <a:xfrm>
            <a:off x="7128266" y="1995881"/>
            <a:ext cx="1341385" cy="1107996"/>
          </a:xfrm>
          <a:prstGeom prst="rect">
            <a:avLst/>
          </a:prstGeom>
          <a:noFill/>
        </p:spPr>
        <p:txBody>
          <a:bodyPr wrap="square" rtlCol="0">
            <a:spAutoFit/>
          </a:bodyPr>
          <a:lstStyle/>
          <a:p>
            <a:pPr algn="ctr"/>
            <a:r>
              <a:rPr lang="en-US" sz="2200" b="1" dirty="0"/>
              <a:t>If the power goes out</a:t>
            </a:r>
          </a:p>
        </p:txBody>
      </p:sp>
      <p:cxnSp>
        <p:nvCxnSpPr>
          <p:cNvPr id="31" name="Straight Connector 30">
            <a:extLst>
              <a:ext uri="{FF2B5EF4-FFF2-40B4-BE49-F238E27FC236}">
                <a16:creationId xmlns:a16="http://schemas.microsoft.com/office/drawing/2014/main" id="{075F08FC-997F-4AFC-8E47-C78E57A6CC66}"/>
              </a:ext>
            </a:extLst>
          </p:cNvPr>
          <p:cNvCxnSpPr/>
          <p:nvPr/>
        </p:nvCxnSpPr>
        <p:spPr bwMode="auto">
          <a:xfrm>
            <a:off x="5088835" y="2219737"/>
            <a:ext cx="0" cy="429843"/>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Connector: Elbow 32">
            <a:extLst>
              <a:ext uri="{FF2B5EF4-FFF2-40B4-BE49-F238E27FC236}">
                <a16:creationId xmlns:a16="http://schemas.microsoft.com/office/drawing/2014/main" id="{AF9570E7-E65E-47F7-96E3-5ADFF3C99F2B}"/>
              </a:ext>
            </a:extLst>
          </p:cNvPr>
          <p:cNvCxnSpPr>
            <a:endCxn id="4" idx="0"/>
          </p:cNvCxnSpPr>
          <p:nvPr/>
        </p:nvCxnSpPr>
        <p:spPr bwMode="auto">
          <a:xfrm rot="10800000" flipV="1">
            <a:off x="1921565" y="2649579"/>
            <a:ext cx="3167270" cy="428351"/>
          </a:xfrm>
          <a:prstGeom prst="bentConnector3">
            <a:avLst>
              <a:gd name="adj1" fmla="val 9979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8" name="Picture 37" descr="A picture containing text, indoor&#10;&#10;Description automatically generated">
            <a:extLst>
              <a:ext uri="{FF2B5EF4-FFF2-40B4-BE49-F238E27FC236}">
                <a16:creationId xmlns:a16="http://schemas.microsoft.com/office/drawing/2014/main" id="{1FD70E30-C8DF-4467-B382-2A468FD69846}"/>
              </a:ext>
            </a:extLst>
          </p:cNvPr>
          <p:cNvPicPr>
            <a:picLocks noChangeAspect="1"/>
          </p:cNvPicPr>
          <p:nvPr/>
        </p:nvPicPr>
        <p:blipFill rotWithShape="1">
          <a:blip r:embed="rId2">
            <a:extLst>
              <a:ext uri="{28A0092B-C50C-407E-A947-70E740481C1C}">
                <a14:useLocalDpi xmlns:a14="http://schemas.microsoft.com/office/drawing/2010/main" val="0"/>
              </a:ext>
            </a:extLst>
          </a:blip>
          <a:srcRect l="26417" r="26224"/>
          <a:stretch/>
        </p:blipFill>
        <p:spPr>
          <a:xfrm>
            <a:off x="8560250" y="1123950"/>
            <a:ext cx="2389943" cy="5046432"/>
          </a:xfrm>
          <a:prstGeom prst="rect">
            <a:avLst/>
          </a:prstGeom>
        </p:spPr>
      </p:pic>
      <p:sp>
        <p:nvSpPr>
          <p:cNvPr id="39" name="Rectangle 38">
            <a:extLst>
              <a:ext uri="{FF2B5EF4-FFF2-40B4-BE49-F238E27FC236}">
                <a16:creationId xmlns:a16="http://schemas.microsoft.com/office/drawing/2014/main" id="{0A9CDDC1-2D69-4D00-AF69-D662C563BF34}"/>
              </a:ext>
            </a:extLst>
          </p:cNvPr>
          <p:cNvSpPr/>
          <p:nvPr/>
        </p:nvSpPr>
        <p:spPr bwMode="auto">
          <a:xfrm>
            <a:off x="10469217" y="1322293"/>
            <a:ext cx="291548" cy="106017"/>
          </a:xfrm>
          <a:prstGeom prst="rect">
            <a:avLst/>
          </a:prstGeom>
          <a:solidFill>
            <a:srgbClr val="949494"/>
          </a:solidFill>
          <a:ln>
            <a:no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4000" b="0" i="0" u="none" strike="noStrike" cap="none" normalizeH="0" baseline="0">
              <a:ln>
                <a:noFill/>
              </a:ln>
              <a:solidFill>
                <a:schemeClr val="tx2"/>
              </a:solidFill>
              <a:effectLst/>
              <a:latin typeface="Times New Roman" pitchFamily="18" charset="0"/>
            </a:endParaRPr>
          </a:p>
        </p:txBody>
      </p:sp>
      <p:sp>
        <p:nvSpPr>
          <p:cNvPr id="3" name="Rectangle 2">
            <a:extLst>
              <a:ext uri="{FF2B5EF4-FFF2-40B4-BE49-F238E27FC236}">
                <a16:creationId xmlns:a16="http://schemas.microsoft.com/office/drawing/2014/main" id="{CFE160A7-ED03-454B-817E-B12F9CE2E1BB}"/>
              </a:ext>
            </a:extLst>
          </p:cNvPr>
          <p:cNvSpPr/>
          <p:nvPr/>
        </p:nvSpPr>
        <p:spPr bwMode="auto">
          <a:xfrm>
            <a:off x="83127" y="2890981"/>
            <a:ext cx="7167417" cy="3435921"/>
          </a:xfrm>
          <a:prstGeom prst="rect">
            <a:avLst/>
          </a:prstGeom>
          <a:noFill/>
          <a:ln w="9525" cap="flat" cmpd="sng" algn="ctr">
            <a:solidFill>
              <a:schemeClr val="tx1"/>
            </a:solidFill>
            <a:prstDash val="dash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4000" b="0" i="0" u="none" strike="noStrike" cap="none" normalizeH="0" baseline="0">
              <a:ln>
                <a:noFill/>
              </a:ln>
              <a:solidFill>
                <a:schemeClr val="tx2"/>
              </a:solidFill>
              <a:effectLst/>
              <a:latin typeface="Times New Roman" pitchFamily="18" charset="0"/>
            </a:endParaRPr>
          </a:p>
        </p:txBody>
      </p:sp>
    </p:spTree>
    <p:extLst>
      <p:ext uri="{BB962C8B-B14F-4D97-AF65-F5344CB8AC3E}">
        <p14:creationId xmlns:p14="http://schemas.microsoft.com/office/powerpoint/2010/main" val="4203435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5982B-A367-4CFE-B8CF-960C5ED9FA68}"/>
              </a:ext>
            </a:extLst>
          </p:cNvPr>
          <p:cNvSpPr>
            <a:spLocks noGrp="1"/>
          </p:cNvSpPr>
          <p:nvPr>
            <p:ph type="title"/>
          </p:nvPr>
        </p:nvSpPr>
        <p:spPr/>
        <p:txBody>
          <a:bodyPr/>
          <a:lstStyle/>
          <a:p>
            <a:r>
              <a:rPr lang="en-US" dirty="0"/>
              <a:t>Possible Variations in Life Cycle Profile Steps</a:t>
            </a:r>
          </a:p>
        </p:txBody>
      </p:sp>
      <p:sp>
        <p:nvSpPr>
          <p:cNvPr id="3" name="Text Placeholder 2">
            <a:extLst>
              <a:ext uri="{FF2B5EF4-FFF2-40B4-BE49-F238E27FC236}">
                <a16:creationId xmlns:a16="http://schemas.microsoft.com/office/drawing/2014/main" id="{E7A558FA-7070-4287-B7C8-B3A1C7A4748F}"/>
              </a:ext>
            </a:extLst>
          </p:cNvPr>
          <p:cNvSpPr>
            <a:spLocks noGrp="1"/>
          </p:cNvSpPr>
          <p:nvPr>
            <p:ph idx="1"/>
          </p:nvPr>
        </p:nvSpPr>
        <p:spPr>
          <a:xfrm>
            <a:off x="914400" y="1006677"/>
            <a:ext cx="10363200" cy="4114800"/>
          </a:xfrm>
        </p:spPr>
        <p:txBody>
          <a:bodyPr/>
          <a:lstStyle/>
          <a:p>
            <a:pPr>
              <a:spcBef>
                <a:spcPts val="600"/>
              </a:spcBef>
              <a:spcAft>
                <a:spcPts val="600"/>
              </a:spcAft>
            </a:pPr>
            <a:r>
              <a:rPr lang="en-US" dirty="0"/>
              <a:t>Each life cycle phase or step could have different variations over the lifetime of different manufactured products.</a:t>
            </a:r>
          </a:p>
          <a:p>
            <a:pPr>
              <a:spcBef>
                <a:spcPts val="600"/>
              </a:spcBef>
              <a:spcAft>
                <a:spcPts val="600"/>
              </a:spcAft>
            </a:pPr>
            <a:r>
              <a:rPr lang="en-US" dirty="0"/>
              <a:t>It is crucial to catalog potential variations in the life cycle profile phases and steps to ensure that the developed life cycle profile accounts for all potential loads. </a:t>
            </a:r>
          </a:p>
          <a:p>
            <a:pPr>
              <a:spcBef>
                <a:spcPts val="600"/>
              </a:spcBef>
              <a:spcAft>
                <a:spcPts val="600"/>
              </a:spcAft>
            </a:pPr>
            <a:r>
              <a:rPr lang="en-US" dirty="0"/>
              <a:t>From the potential variations, determine which variations are most impactful to product performance and reliability.</a:t>
            </a:r>
          </a:p>
        </p:txBody>
      </p:sp>
    </p:spTree>
    <p:extLst>
      <p:ext uri="{BB962C8B-B14F-4D97-AF65-F5344CB8AC3E}">
        <p14:creationId xmlns:p14="http://schemas.microsoft.com/office/powerpoint/2010/main" val="1070902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CB1CF0B6-7D0F-4043-92E9-B633463E785E}"/>
              </a:ext>
            </a:extLst>
          </p:cNvPr>
          <p:cNvSpPr>
            <a:spLocks noGrp="1"/>
          </p:cNvSpPr>
          <p:nvPr>
            <p:ph type="title"/>
          </p:nvPr>
        </p:nvSpPr>
        <p:spPr/>
        <p:txBody>
          <a:bodyPr>
            <a:noAutofit/>
          </a:bodyPr>
          <a:lstStyle/>
          <a:p>
            <a:r>
              <a:rPr lang="en-US" dirty="0"/>
              <a:t>Example of Life Cycle Variations: Different Locations for Life Cycle Profile Phases</a:t>
            </a:r>
          </a:p>
        </p:txBody>
      </p:sp>
      <p:pic>
        <p:nvPicPr>
          <p:cNvPr id="4" name="Content Placeholder 4" descr="Map&#10;&#10;Description automatically generated">
            <a:extLst>
              <a:ext uri="{FF2B5EF4-FFF2-40B4-BE49-F238E27FC236}">
                <a16:creationId xmlns:a16="http://schemas.microsoft.com/office/drawing/2014/main" id="{728A9867-78E8-403A-AA5E-3C9A7938D9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109" y="1123950"/>
            <a:ext cx="10017125" cy="5048250"/>
          </a:xfrm>
        </p:spPr>
      </p:pic>
      <p:sp>
        <p:nvSpPr>
          <p:cNvPr id="5" name="Oval 4">
            <a:extLst>
              <a:ext uri="{FF2B5EF4-FFF2-40B4-BE49-F238E27FC236}">
                <a16:creationId xmlns:a16="http://schemas.microsoft.com/office/drawing/2014/main" id="{C92AF6B1-0990-40CA-B65B-CB143CCD7E0A}"/>
              </a:ext>
            </a:extLst>
          </p:cNvPr>
          <p:cNvSpPr/>
          <p:nvPr/>
        </p:nvSpPr>
        <p:spPr bwMode="auto">
          <a:xfrm>
            <a:off x="2399327" y="2660996"/>
            <a:ext cx="91440" cy="91440"/>
          </a:xfrm>
          <a:prstGeom prst="ellipse">
            <a:avLst/>
          </a:prstGeom>
          <a:solidFill>
            <a:srgbClr val="7030A0"/>
          </a:solidFill>
          <a:ln>
            <a:no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7030A0"/>
              </a:solidFill>
              <a:effectLst/>
              <a:uLnTx/>
              <a:uFillTx/>
              <a:latin typeface="Times New Roman" pitchFamily="18" charset="0"/>
              <a:ea typeface="+mn-ea"/>
              <a:cs typeface="+mn-cs"/>
            </a:endParaRPr>
          </a:p>
        </p:txBody>
      </p:sp>
      <p:cxnSp>
        <p:nvCxnSpPr>
          <p:cNvPr id="6" name="Straight Arrow Connector 5">
            <a:extLst>
              <a:ext uri="{FF2B5EF4-FFF2-40B4-BE49-F238E27FC236}">
                <a16:creationId xmlns:a16="http://schemas.microsoft.com/office/drawing/2014/main" id="{E9C6D70A-AACB-497F-99C8-15BF4E89FC68}"/>
              </a:ext>
            </a:extLst>
          </p:cNvPr>
          <p:cNvCxnSpPr>
            <a:cxnSpLocks/>
            <a:endCxn id="7" idx="2"/>
          </p:cNvCxnSpPr>
          <p:nvPr/>
        </p:nvCxnSpPr>
        <p:spPr bwMode="auto">
          <a:xfrm flipV="1">
            <a:off x="2470617" y="2497356"/>
            <a:ext cx="448353" cy="175178"/>
          </a:xfrm>
          <a:prstGeom prst="straightConnector1">
            <a:avLst/>
          </a:prstGeom>
          <a:ln w="38100">
            <a:solidFill>
              <a:schemeClr val="accent4"/>
            </a:solidFill>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E0F71B24-E548-4B72-B668-DA707FA5DFC2}"/>
              </a:ext>
            </a:extLst>
          </p:cNvPr>
          <p:cNvSpPr/>
          <p:nvPr/>
        </p:nvSpPr>
        <p:spPr bwMode="auto">
          <a:xfrm>
            <a:off x="2918970" y="2451636"/>
            <a:ext cx="91440" cy="91440"/>
          </a:xfrm>
          <a:prstGeom prst="ellipse">
            <a:avLst/>
          </a:prstGeom>
          <a:solidFill>
            <a:srgbClr val="C00000"/>
          </a:solidFill>
          <a:ln>
            <a:solidFill>
              <a:srgbClr val="C00000"/>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cxnSp>
        <p:nvCxnSpPr>
          <p:cNvPr id="8" name="Straight Arrow Connector 7">
            <a:extLst>
              <a:ext uri="{FF2B5EF4-FFF2-40B4-BE49-F238E27FC236}">
                <a16:creationId xmlns:a16="http://schemas.microsoft.com/office/drawing/2014/main" id="{73FA08F1-9CBA-462D-A2AC-EA46985DB766}"/>
              </a:ext>
            </a:extLst>
          </p:cNvPr>
          <p:cNvCxnSpPr>
            <a:cxnSpLocks/>
            <a:stCxn id="5" idx="6"/>
            <a:endCxn id="9" idx="2"/>
          </p:cNvCxnSpPr>
          <p:nvPr/>
        </p:nvCxnSpPr>
        <p:spPr bwMode="auto">
          <a:xfrm flipV="1">
            <a:off x="2490767" y="1914861"/>
            <a:ext cx="3429625" cy="791855"/>
          </a:xfrm>
          <a:prstGeom prst="straightConnector1">
            <a:avLst/>
          </a:prstGeom>
          <a:ln w="38100">
            <a:solidFill>
              <a:schemeClr val="accent4"/>
            </a:solidFill>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05B2E314-3B59-4801-9B55-82DEF1075F81}"/>
              </a:ext>
            </a:extLst>
          </p:cNvPr>
          <p:cNvSpPr/>
          <p:nvPr/>
        </p:nvSpPr>
        <p:spPr bwMode="auto">
          <a:xfrm>
            <a:off x="5920392" y="1869141"/>
            <a:ext cx="91440" cy="91440"/>
          </a:xfrm>
          <a:prstGeom prst="ellipse">
            <a:avLst/>
          </a:prstGeom>
          <a:solidFill>
            <a:srgbClr val="C00000"/>
          </a:solidFill>
          <a:ln>
            <a:solidFill>
              <a:srgbClr val="C00000"/>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cxnSp>
        <p:nvCxnSpPr>
          <p:cNvPr id="10" name="Straight Arrow Connector 9">
            <a:extLst>
              <a:ext uri="{FF2B5EF4-FFF2-40B4-BE49-F238E27FC236}">
                <a16:creationId xmlns:a16="http://schemas.microsoft.com/office/drawing/2014/main" id="{DD29B3D9-0A08-4F12-AC59-589484C61276}"/>
              </a:ext>
            </a:extLst>
          </p:cNvPr>
          <p:cNvCxnSpPr>
            <a:cxnSpLocks/>
          </p:cNvCxnSpPr>
          <p:nvPr/>
        </p:nvCxnSpPr>
        <p:spPr bwMode="auto">
          <a:xfrm flipH="1">
            <a:off x="424753" y="2706716"/>
            <a:ext cx="1971979" cy="0"/>
          </a:xfrm>
          <a:prstGeom prst="straightConnector1">
            <a:avLst/>
          </a:prstGeom>
          <a:ln w="38100">
            <a:solidFill>
              <a:schemeClr val="accent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1080119B-5047-4FDE-8A84-2A0DAC985EFB}"/>
              </a:ext>
            </a:extLst>
          </p:cNvPr>
          <p:cNvCxnSpPr/>
          <p:nvPr/>
        </p:nvCxnSpPr>
        <p:spPr bwMode="auto">
          <a:xfrm flipH="1" flipV="1">
            <a:off x="8283292" y="2706716"/>
            <a:ext cx="1762539" cy="45720"/>
          </a:xfrm>
          <a:prstGeom prst="line">
            <a:avLst/>
          </a:prstGeom>
          <a:ln w="38100">
            <a:solidFill>
              <a:schemeClr val="accent4"/>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E1A59E03-67AB-44C6-B994-D7B0D44AA810}"/>
              </a:ext>
            </a:extLst>
          </p:cNvPr>
          <p:cNvSpPr/>
          <p:nvPr/>
        </p:nvSpPr>
        <p:spPr bwMode="auto">
          <a:xfrm>
            <a:off x="8191852" y="2660996"/>
            <a:ext cx="91440" cy="91440"/>
          </a:xfrm>
          <a:prstGeom prst="ellipse">
            <a:avLst/>
          </a:prstGeom>
          <a:solidFill>
            <a:srgbClr val="C00000"/>
          </a:solidFill>
          <a:ln>
            <a:solidFill>
              <a:srgbClr val="C00000"/>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cxnSp>
        <p:nvCxnSpPr>
          <p:cNvPr id="13" name="Straight Arrow Connector 12">
            <a:extLst>
              <a:ext uri="{FF2B5EF4-FFF2-40B4-BE49-F238E27FC236}">
                <a16:creationId xmlns:a16="http://schemas.microsoft.com/office/drawing/2014/main" id="{8254DAA5-5FDF-4D11-9FA4-5BC321880B25}"/>
              </a:ext>
            </a:extLst>
          </p:cNvPr>
          <p:cNvCxnSpPr>
            <a:cxnSpLocks/>
          </p:cNvCxnSpPr>
          <p:nvPr/>
        </p:nvCxnSpPr>
        <p:spPr bwMode="auto">
          <a:xfrm>
            <a:off x="2488172" y="2729576"/>
            <a:ext cx="4880720" cy="418437"/>
          </a:xfrm>
          <a:prstGeom prst="straightConnector1">
            <a:avLst/>
          </a:prstGeom>
          <a:ln w="38100">
            <a:solidFill>
              <a:schemeClr val="accent4"/>
            </a:solidFill>
            <a:tailEnd type="triangle"/>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3543F410-6CD9-42B4-B755-3852A744677D}"/>
              </a:ext>
            </a:extLst>
          </p:cNvPr>
          <p:cNvSpPr/>
          <p:nvPr/>
        </p:nvSpPr>
        <p:spPr bwMode="auto">
          <a:xfrm>
            <a:off x="7368892" y="3102293"/>
            <a:ext cx="91440" cy="91440"/>
          </a:xfrm>
          <a:prstGeom prst="ellipse">
            <a:avLst/>
          </a:prstGeom>
          <a:solidFill>
            <a:srgbClr val="C00000"/>
          </a:solidFill>
          <a:ln>
            <a:solidFill>
              <a:srgbClr val="C00000"/>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cxnSp>
        <p:nvCxnSpPr>
          <p:cNvPr id="15" name="Straight Arrow Connector 14">
            <a:extLst>
              <a:ext uri="{FF2B5EF4-FFF2-40B4-BE49-F238E27FC236}">
                <a16:creationId xmlns:a16="http://schemas.microsoft.com/office/drawing/2014/main" id="{4666841D-D26A-43DE-B1DF-734342066E27}"/>
              </a:ext>
            </a:extLst>
          </p:cNvPr>
          <p:cNvCxnSpPr/>
          <p:nvPr/>
        </p:nvCxnSpPr>
        <p:spPr bwMode="auto">
          <a:xfrm flipH="1" flipV="1">
            <a:off x="2494158" y="2424895"/>
            <a:ext cx="425553" cy="45720"/>
          </a:xfrm>
          <a:prstGeom prst="straightConnector1">
            <a:avLst/>
          </a:prstGeom>
          <a:noFill/>
          <a:ln w="38100" cap="flat" cmpd="sng" algn="ctr">
            <a:solidFill>
              <a:schemeClr val="accent4"/>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Oval 15">
            <a:extLst>
              <a:ext uri="{FF2B5EF4-FFF2-40B4-BE49-F238E27FC236}">
                <a16:creationId xmlns:a16="http://schemas.microsoft.com/office/drawing/2014/main" id="{2D540109-E3CB-4437-B53B-118ACFE80F00}"/>
              </a:ext>
            </a:extLst>
          </p:cNvPr>
          <p:cNvSpPr/>
          <p:nvPr/>
        </p:nvSpPr>
        <p:spPr bwMode="auto">
          <a:xfrm>
            <a:off x="2396732" y="2367637"/>
            <a:ext cx="91440" cy="91440"/>
          </a:xfrm>
          <a:prstGeom prst="ellipse">
            <a:avLst/>
          </a:prstGeom>
          <a:solidFill>
            <a:srgbClr val="002060"/>
          </a:solidFill>
          <a:ln>
            <a:solidFill>
              <a:srgbClr val="002060"/>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cxnSp>
        <p:nvCxnSpPr>
          <p:cNvPr id="17" name="Straight Arrow Connector 16">
            <a:extLst>
              <a:ext uri="{FF2B5EF4-FFF2-40B4-BE49-F238E27FC236}">
                <a16:creationId xmlns:a16="http://schemas.microsoft.com/office/drawing/2014/main" id="{C37FAEE8-0F24-4DD4-9FA1-86C21DD0DC72}"/>
              </a:ext>
            </a:extLst>
          </p:cNvPr>
          <p:cNvCxnSpPr>
            <a:cxnSpLocks/>
            <a:endCxn id="18" idx="3"/>
          </p:cNvCxnSpPr>
          <p:nvPr/>
        </p:nvCxnSpPr>
        <p:spPr bwMode="auto">
          <a:xfrm flipV="1">
            <a:off x="6011832" y="1759992"/>
            <a:ext cx="222124" cy="130829"/>
          </a:xfrm>
          <a:prstGeom prst="straightConnector1">
            <a:avLst/>
          </a:prstGeom>
          <a:noFill/>
          <a:ln w="38100" cap="flat" cmpd="sng" algn="ctr">
            <a:solidFill>
              <a:schemeClr val="accent4"/>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Oval 17">
            <a:extLst>
              <a:ext uri="{FF2B5EF4-FFF2-40B4-BE49-F238E27FC236}">
                <a16:creationId xmlns:a16="http://schemas.microsoft.com/office/drawing/2014/main" id="{ECCFB35B-E0D4-4C18-8830-C1DE5BBEAED3}"/>
              </a:ext>
            </a:extLst>
          </p:cNvPr>
          <p:cNvSpPr/>
          <p:nvPr/>
        </p:nvSpPr>
        <p:spPr bwMode="auto">
          <a:xfrm>
            <a:off x="6220565" y="1681943"/>
            <a:ext cx="91440" cy="91440"/>
          </a:xfrm>
          <a:prstGeom prst="ellipse">
            <a:avLst/>
          </a:prstGeom>
          <a:solidFill>
            <a:srgbClr val="002060"/>
          </a:solidFill>
          <a:ln>
            <a:solidFill>
              <a:srgbClr val="002060"/>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cxnSp>
        <p:nvCxnSpPr>
          <p:cNvPr id="19" name="Straight Arrow Connector 18">
            <a:extLst>
              <a:ext uri="{FF2B5EF4-FFF2-40B4-BE49-F238E27FC236}">
                <a16:creationId xmlns:a16="http://schemas.microsoft.com/office/drawing/2014/main" id="{E1DC6F5D-32EB-4F39-86E9-6E2C7F83B83A}"/>
              </a:ext>
            </a:extLst>
          </p:cNvPr>
          <p:cNvCxnSpPr>
            <a:cxnSpLocks/>
            <a:stCxn id="12" idx="2"/>
          </p:cNvCxnSpPr>
          <p:nvPr/>
        </p:nvCxnSpPr>
        <p:spPr bwMode="auto">
          <a:xfrm flipH="1" flipV="1">
            <a:off x="7833366" y="2482154"/>
            <a:ext cx="358486" cy="224562"/>
          </a:xfrm>
          <a:prstGeom prst="straightConnector1">
            <a:avLst/>
          </a:prstGeom>
          <a:noFill/>
          <a:ln w="38100" cap="flat" cmpd="sng" algn="ctr">
            <a:solidFill>
              <a:schemeClr val="accent4"/>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 19">
            <a:extLst>
              <a:ext uri="{FF2B5EF4-FFF2-40B4-BE49-F238E27FC236}">
                <a16:creationId xmlns:a16="http://schemas.microsoft.com/office/drawing/2014/main" id="{5905CCDF-5AB7-4621-A033-63E2CBA7EA6A}"/>
              </a:ext>
            </a:extLst>
          </p:cNvPr>
          <p:cNvSpPr/>
          <p:nvPr/>
        </p:nvSpPr>
        <p:spPr bwMode="auto">
          <a:xfrm>
            <a:off x="7735939" y="2424895"/>
            <a:ext cx="91440" cy="91440"/>
          </a:xfrm>
          <a:prstGeom prst="ellipse">
            <a:avLst/>
          </a:prstGeom>
          <a:solidFill>
            <a:srgbClr val="002060"/>
          </a:solidFill>
          <a:ln>
            <a:solidFill>
              <a:srgbClr val="002060"/>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cxnSp>
        <p:nvCxnSpPr>
          <p:cNvPr id="21" name="Straight Arrow Connector 20">
            <a:extLst>
              <a:ext uri="{FF2B5EF4-FFF2-40B4-BE49-F238E27FC236}">
                <a16:creationId xmlns:a16="http://schemas.microsoft.com/office/drawing/2014/main" id="{AA0612BA-8F91-4AC0-9C94-C698CED05466}"/>
              </a:ext>
            </a:extLst>
          </p:cNvPr>
          <p:cNvCxnSpPr>
            <a:cxnSpLocks/>
          </p:cNvCxnSpPr>
          <p:nvPr/>
        </p:nvCxnSpPr>
        <p:spPr bwMode="auto">
          <a:xfrm flipV="1">
            <a:off x="7446941" y="2943529"/>
            <a:ext cx="46414" cy="158765"/>
          </a:xfrm>
          <a:prstGeom prst="straightConnector1">
            <a:avLst/>
          </a:prstGeom>
          <a:noFill/>
          <a:ln w="38100" cap="flat" cmpd="sng" algn="ctr">
            <a:solidFill>
              <a:schemeClr val="accent4"/>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Oval 21">
            <a:extLst>
              <a:ext uri="{FF2B5EF4-FFF2-40B4-BE49-F238E27FC236}">
                <a16:creationId xmlns:a16="http://schemas.microsoft.com/office/drawing/2014/main" id="{B5829B66-CF12-4907-93A8-D36F66452D22}"/>
              </a:ext>
            </a:extLst>
          </p:cNvPr>
          <p:cNvSpPr/>
          <p:nvPr/>
        </p:nvSpPr>
        <p:spPr bwMode="auto">
          <a:xfrm>
            <a:off x="7458541" y="2866845"/>
            <a:ext cx="91440" cy="91440"/>
          </a:xfrm>
          <a:prstGeom prst="ellipse">
            <a:avLst/>
          </a:prstGeom>
          <a:solidFill>
            <a:srgbClr val="002060"/>
          </a:solidFill>
          <a:ln>
            <a:solidFill>
              <a:srgbClr val="002060"/>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23" name="Oval 22">
            <a:extLst>
              <a:ext uri="{FF2B5EF4-FFF2-40B4-BE49-F238E27FC236}">
                <a16:creationId xmlns:a16="http://schemas.microsoft.com/office/drawing/2014/main" id="{168509AD-C697-41F2-8633-985E8DAC5CEA}"/>
              </a:ext>
            </a:extLst>
          </p:cNvPr>
          <p:cNvSpPr/>
          <p:nvPr/>
        </p:nvSpPr>
        <p:spPr bwMode="auto">
          <a:xfrm>
            <a:off x="11019466" y="1200891"/>
            <a:ext cx="182880" cy="182880"/>
          </a:xfrm>
          <a:prstGeom prst="ellipse">
            <a:avLst/>
          </a:prstGeom>
          <a:solidFill>
            <a:srgbClr val="7030A0"/>
          </a:solidFill>
          <a:ln>
            <a:solidFill>
              <a:srgbClr val="7030A0"/>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24" name="TextBox 23">
            <a:extLst>
              <a:ext uri="{FF2B5EF4-FFF2-40B4-BE49-F238E27FC236}">
                <a16:creationId xmlns:a16="http://schemas.microsoft.com/office/drawing/2014/main" id="{7FEE8923-E976-4118-BA81-7C7F650C562F}"/>
              </a:ext>
            </a:extLst>
          </p:cNvPr>
          <p:cNvSpPr txBox="1"/>
          <p:nvPr/>
        </p:nvSpPr>
        <p:spPr>
          <a:xfrm>
            <a:off x="10241665" y="1327578"/>
            <a:ext cx="1727964"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a:ea typeface="+mn-ea"/>
                <a:cs typeface="+mn-cs"/>
              </a:rPr>
              <a:t>Product Manufacturing Location (a type of product may be manufactured in more than one place)</a:t>
            </a:r>
          </a:p>
        </p:txBody>
      </p:sp>
      <p:cxnSp>
        <p:nvCxnSpPr>
          <p:cNvPr id="25" name="Straight Arrow Connector 24">
            <a:extLst>
              <a:ext uri="{FF2B5EF4-FFF2-40B4-BE49-F238E27FC236}">
                <a16:creationId xmlns:a16="http://schemas.microsoft.com/office/drawing/2014/main" id="{A58222C4-8472-4683-9422-63F2CB040DB7}"/>
              </a:ext>
            </a:extLst>
          </p:cNvPr>
          <p:cNvCxnSpPr/>
          <p:nvPr/>
        </p:nvCxnSpPr>
        <p:spPr bwMode="auto">
          <a:xfrm>
            <a:off x="10796971" y="4862524"/>
            <a:ext cx="810749" cy="0"/>
          </a:xfrm>
          <a:prstGeom prst="straightConnector1">
            <a:avLst/>
          </a:prstGeom>
          <a:noFill/>
          <a:ln w="5715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25">
            <a:extLst>
              <a:ext uri="{FF2B5EF4-FFF2-40B4-BE49-F238E27FC236}">
                <a16:creationId xmlns:a16="http://schemas.microsoft.com/office/drawing/2014/main" id="{8A501198-19B3-4E0B-AC02-099F9A74CD29}"/>
              </a:ext>
            </a:extLst>
          </p:cNvPr>
          <p:cNvSpPr txBox="1"/>
          <p:nvPr/>
        </p:nvSpPr>
        <p:spPr>
          <a:xfrm>
            <a:off x="10562302" y="4899462"/>
            <a:ext cx="1280088"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a:ea typeface="+mn-ea"/>
                <a:cs typeface="+mn-cs"/>
              </a:rPr>
              <a:t>Storage or Transportation Procedure</a:t>
            </a:r>
          </a:p>
        </p:txBody>
      </p:sp>
      <p:sp>
        <p:nvSpPr>
          <p:cNvPr id="27" name="Oval 26">
            <a:extLst>
              <a:ext uri="{FF2B5EF4-FFF2-40B4-BE49-F238E27FC236}">
                <a16:creationId xmlns:a16="http://schemas.microsoft.com/office/drawing/2014/main" id="{15D80B49-7E7B-47F9-80B7-813F70BC9C61}"/>
              </a:ext>
            </a:extLst>
          </p:cNvPr>
          <p:cNvSpPr/>
          <p:nvPr/>
        </p:nvSpPr>
        <p:spPr bwMode="auto">
          <a:xfrm>
            <a:off x="11019466" y="2801361"/>
            <a:ext cx="182880" cy="182880"/>
          </a:xfrm>
          <a:prstGeom prst="ellipse">
            <a:avLst/>
          </a:prstGeom>
          <a:solidFill>
            <a:srgbClr val="C00000"/>
          </a:solidFill>
          <a:ln>
            <a:no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28" name="TextBox 27">
            <a:extLst>
              <a:ext uri="{FF2B5EF4-FFF2-40B4-BE49-F238E27FC236}">
                <a16:creationId xmlns:a16="http://schemas.microsoft.com/office/drawing/2014/main" id="{933C9203-068F-4008-B9B8-1ABF86AED9F8}"/>
              </a:ext>
            </a:extLst>
          </p:cNvPr>
          <p:cNvSpPr txBox="1"/>
          <p:nvPr/>
        </p:nvSpPr>
        <p:spPr>
          <a:xfrm>
            <a:off x="10465603" y="2978824"/>
            <a:ext cx="1280088"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a:ea typeface="+mn-ea"/>
                <a:cs typeface="+mn-cs"/>
              </a:rPr>
              <a:t>Product Assembly into Final Product</a:t>
            </a:r>
          </a:p>
        </p:txBody>
      </p:sp>
      <p:sp>
        <p:nvSpPr>
          <p:cNvPr id="29" name="Oval 28">
            <a:extLst>
              <a:ext uri="{FF2B5EF4-FFF2-40B4-BE49-F238E27FC236}">
                <a16:creationId xmlns:a16="http://schemas.microsoft.com/office/drawing/2014/main" id="{15CD70FC-1A9B-4D95-AC7D-03E54084BC2F}"/>
              </a:ext>
            </a:extLst>
          </p:cNvPr>
          <p:cNvSpPr/>
          <p:nvPr/>
        </p:nvSpPr>
        <p:spPr bwMode="auto">
          <a:xfrm>
            <a:off x="11019466" y="3810132"/>
            <a:ext cx="182880" cy="182880"/>
          </a:xfrm>
          <a:prstGeom prst="ellipse">
            <a:avLst/>
          </a:prstGeom>
          <a:solidFill>
            <a:srgbClr val="002060"/>
          </a:solidFill>
          <a:ln>
            <a:no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30" name="TextBox 29">
            <a:extLst>
              <a:ext uri="{FF2B5EF4-FFF2-40B4-BE49-F238E27FC236}">
                <a16:creationId xmlns:a16="http://schemas.microsoft.com/office/drawing/2014/main" id="{F7FEBD62-5E43-4E9F-A5A5-FE0576839083}"/>
              </a:ext>
            </a:extLst>
          </p:cNvPr>
          <p:cNvSpPr txBox="1"/>
          <p:nvPr/>
        </p:nvSpPr>
        <p:spPr>
          <a:xfrm>
            <a:off x="10620135" y="3993012"/>
            <a:ext cx="97102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a:ea typeface="+mn-ea"/>
                <a:cs typeface="+mn-cs"/>
              </a:rPr>
              <a:t>Area of Operation</a:t>
            </a:r>
          </a:p>
        </p:txBody>
      </p:sp>
    </p:spTree>
    <p:extLst>
      <p:ext uri="{BB962C8B-B14F-4D97-AF65-F5344CB8AC3E}">
        <p14:creationId xmlns:p14="http://schemas.microsoft.com/office/powerpoint/2010/main" val="3727756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Content Placeholder 4" descr="Map&#10;&#10;Description automatically generated">
            <a:extLst>
              <a:ext uri="{FF2B5EF4-FFF2-40B4-BE49-F238E27FC236}">
                <a16:creationId xmlns:a16="http://schemas.microsoft.com/office/drawing/2014/main" id="{7EB4891E-DBEA-4345-AB0F-ADFE086AE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14109" y="1123950"/>
            <a:ext cx="10017125"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itle 1">
            <a:extLst>
              <a:ext uri="{FF2B5EF4-FFF2-40B4-BE49-F238E27FC236}">
                <a16:creationId xmlns:a16="http://schemas.microsoft.com/office/drawing/2014/main" id="{98B8F0FE-EB0D-4B9E-B732-AAC70F7166F6}"/>
              </a:ext>
            </a:extLst>
          </p:cNvPr>
          <p:cNvSpPr>
            <a:spLocks noGrp="1"/>
          </p:cNvSpPr>
          <p:nvPr>
            <p:ph type="title"/>
          </p:nvPr>
        </p:nvSpPr>
        <p:spPr/>
        <p:txBody>
          <a:bodyPr>
            <a:noAutofit/>
          </a:bodyPr>
          <a:lstStyle/>
          <a:p>
            <a:r>
              <a:rPr lang="en-US" dirty="0"/>
              <a:t>Example of Life Cycle Variations: Different Product Storage and Transportation Procedures</a:t>
            </a:r>
          </a:p>
        </p:txBody>
      </p:sp>
      <p:sp>
        <p:nvSpPr>
          <p:cNvPr id="5" name="Oval 4">
            <a:extLst>
              <a:ext uri="{FF2B5EF4-FFF2-40B4-BE49-F238E27FC236}">
                <a16:creationId xmlns:a16="http://schemas.microsoft.com/office/drawing/2014/main" id="{C92AF6B1-0990-40CA-B65B-CB143CCD7E0A}"/>
              </a:ext>
            </a:extLst>
          </p:cNvPr>
          <p:cNvSpPr/>
          <p:nvPr/>
        </p:nvSpPr>
        <p:spPr bwMode="auto">
          <a:xfrm>
            <a:off x="2297926" y="2662240"/>
            <a:ext cx="91440" cy="91440"/>
          </a:xfrm>
          <a:prstGeom prst="ellipse">
            <a:avLst/>
          </a:prstGeom>
          <a:solidFill>
            <a:srgbClr val="7030A0"/>
          </a:solidFill>
          <a:ln>
            <a:no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7030A0"/>
              </a:solidFill>
              <a:effectLst/>
              <a:uLnTx/>
              <a:uFillTx/>
              <a:latin typeface="Times New Roman" pitchFamily="18" charset="0"/>
              <a:ea typeface="+mn-ea"/>
              <a:cs typeface="+mn-cs"/>
            </a:endParaRPr>
          </a:p>
        </p:txBody>
      </p:sp>
      <p:cxnSp>
        <p:nvCxnSpPr>
          <p:cNvPr id="13" name="Straight Arrow Connector 12">
            <a:extLst>
              <a:ext uri="{FF2B5EF4-FFF2-40B4-BE49-F238E27FC236}">
                <a16:creationId xmlns:a16="http://schemas.microsoft.com/office/drawing/2014/main" id="{8254DAA5-5FDF-4D11-9FA4-5BC321880B25}"/>
              </a:ext>
            </a:extLst>
          </p:cNvPr>
          <p:cNvCxnSpPr>
            <a:cxnSpLocks/>
          </p:cNvCxnSpPr>
          <p:nvPr/>
        </p:nvCxnSpPr>
        <p:spPr bwMode="auto">
          <a:xfrm>
            <a:off x="2386771" y="2730820"/>
            <a:ext cx="4880720" cy="418437"/>
          </a:xfrm>
          <a:prstGeom prst="straightConnector1">
            <a:avLst/>
          </a:prstGeom>
          <a:ln w="38100">
            <a:solidFill>
              <a:schemeClr val="accent4"/>
            </a:solidFill>
            <a:tailEnd type="triangle"/>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3543F410-6CD9-42B4-B755-3852A744677D}"/>
              </a:ext>
            </a:extLst>
          </p:cNvPr>
          <p:cNvSpPr/>
          <p:nvPr/>
        </p:nvSpPr>
        <p:spPr bwMode="auto">
          <a:xfrm>
            <a:off x="7267491" y="3103537"/>
            <a:ext cx="91440" cy="91440"/>
          </a:xfrm>
          <a:prstGeom prst="ellipse">
            <a:avLst/>
          </a:prstGeom>
          <a:solidFill>
            <a:srgbClr val="C00000"/>
          </a:solidFill>
          <a:ln>
            <a:solidFill>
              <a:srgbClr val="C00000"/>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cxnSp>
        <p:nvCxnSpPr>
          <p:cNvPr id="21" name="Straight Arrow Connector 20">
            <a:extLst>
              <a:ext uri="{FF2B5EF4-FFF2-40B4-BE49-F238E27FC236}">
                <a16:creationId xmlns:a16="http://schemas.microsoft.com/office/drawing/2014/main" id="{AA0612BA-8F91-4AC0-9C94-C698CED05466}"/>
              </a:ext>
            </a:extLst>
          </p:cNvPr>
          <p:cNvCxnSpPr>
            <a:cxnSpLocks/>
          </p:cNvCxnSpPr>
          <p:nvPr/>
        </p:nvCxnSpPr>
        <p:spPr bwMode="auto">
          <a:xfrm flipV="1">
            <a:off x="7345540" y="2944773"/>
            <a:ext cx="46414" cy="158765"/>
          </a:xfrm>
          <a:prstGeom prst="straightConnector1">
            <a:avLst/>
          </a:prstGeom>
          <a:noFill/>
          <a:ln w="38100" cap="flat" cmpd="sng" algn="ctr">
            <a:solidFill>
              <a:schemeClr val="accent4"/>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Oval 21">
            <a:extLst>
              <a:ext uri="{FF2B5EF4-FFF2-40B4-BE49-F238E27FC236}">
                <a16:creationId xmlns:a16="http://schemas.microsoft.com/office/drawing/2014/main" id="{B5829B66-CF12-4907-93A8-D36F66452D22}"/>
              </a:ext>
            </a:extLst>
          </p:cNvPr>
          <p:cNvSpPr/>
          <p:nvPr/>
        </p:nvSpPr>
        <p:spPr bwMode="auto">
          <a:xfrm>
            <a:off x="7357140" y="2868089"/>
            <a:ext cx="91440" cy="91440"/>
          </a:xfrm>
          <a:prstGeom prst="ellipse">
            <a:avLst/>
          </a:prstGeom>
          <a:solidFill>
            <a:srgbClr val="002060"/>
          </a:solidFill>
          <a:ln>
            <a:solidFill>
              <a:srgbClr val="002060"/>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23" name="Oval 22">
            <a:extLst>
              <a:ext uri="{FF2B5EF4-FFF2-40B4-BE49-F238E27FC236}">
                <a16:creationId xmlns:a16="http://schemas.microsoft.com/office/drawing/2014/main" id="{168509AD-C697-41F2-8633-985E8DAC5CEA}"/>
              </a:ext>
            </a:extLst>
          </p:cNvPr>
          <p:cNvSpPr/>
          <p:nvPr/>
        </p:nvSpPr>
        <p:spPr bwMode="auto">
          <a:xfrm>
            <a:off x="11065041" y="697581"/>
            <a:ext cx="182880" cy="182880"/>
          </a:xfrm>
          <a:prstGeom prst="ellipse">
            <a:avLst/>
          </a:prstGeom>
          <a:solidFill>
            <a:srgbClr val="7030A0"/>
          </a:solidFill>
          <a:ln>
            <a:solidFill>
              <a:srgbClr val="7030A0"/>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24" name="TextBox 23">
            <a:extLst>
              <a:ext uri="{FF2B5EF4-FFF2-40B4-BE49-F238E27FC236}">
                <a16:creationId xmlns:a16="http://schemas.microsoft.com/office/drawing/2014/main" id="{7FEE8923-E976-4118-BA81-7C7F650C562F}"/>
              </a:ext>
            </a:extLst>
          </p:cNvPr>
          <p:cNvSpPr txBox="1"/>
          <p:nvPr/>
        </p:nvSpPr>
        <p:spPr>
          <a:xfrm>
            <a:off x="10287240" y="824268"/>
            <a:ext cx="1727964"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a:ea typeface="+mn-ea"/>
                <a:cs typeface="+mn-cs"/>
              </a:rPr>
              <a:t>Product Manufacturing Location (a type of product may be manufactured in more than one place)</a:t>
            </a:r>
          </a:p>
        </p:txBody>
      </p:sp>
      <p:cxnSp>
        <p:nvCxnSpPr>
          <p:cNvPr id="25" name="Straight Arrow Connector 24">
            <a:extLst>
              <a:ext uri="{FF2B5EF4-FFF2-40B4-BE49-F238E27FC236}">
                <a16:creationId xmlns:a16="http://schemas.microsoft.com/office/drawing/2014/main" id="{A58222C4-8472-4683-9422-63F2CB040DB7}"/>
              </a:ext>
            </a:extLst>
          </p:cNvPr>
          <p:cNvCxnSpPr/>
          <p:nvPr/>
        </p:nvCxnSpPr>
        <p:spPr bwMode="auto">
          <a:xfrm>
            <a:off x="10842546" y="4359214"/>
            <a:ext cx="810749" cy="0"/>
          </a:xfrm>
          <a:prstGeom prst="straightConnector1">
            <a:avLst/>
          </a:prstGeom>
          <a:noFill/>
          <a:ln w="5715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25">
            <a:extLst>
              <a:ext uri="{FF2B5EF4-FFF2-40B4-BE49-F238E27FC236}">
                <a16:creationId xmlns:a16="http://schemas.microsoft.com/office/drawing/2014/main" id="{8A501198-19B3-4E0B-AC02-099F9A74CD29}"/>
              </a:ext>
            </a:extLst>
          </p:cNvPr>
          <p:cNvSpPr txBox="1"/>
          <p:nvPr/>
        </p:nvSpPr>
        <p:spPr>
          <a:xfrm>
            <a:off x="10607877" y="4396152"/>
            <a:ext cx="1280088"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a:ea typeface="+mn-ea"/>
                <a:cs typeface="+mn-cs"/>
              </a:rPr>
              <a:t>Storage or Transportation Procedure</a:t>
            </a:r>
          </a:p>
        </p:txBody>
      </p:sp>
      <p:sp>
        <p:nvSpPr>
          <p:cNvPr id="27" name="Oval 26">
            <a:extLst>
              <a:ext uri="{FF2B5EF4-FFF2-40B4-BE49-F238E27FC236}">
                <a16:creationId xmlns:a16="http://schemas.microsoft.com/office/drawing/2014/main" id="{15D80B49-7E7B-47F9-80B7-813F70BC9C61}"/>
              </a:ext>
            </a:extLst>
          </p:cNvPr>
          <p:cNvSpPr/>
          <p:nvPr/>
        </p:nvSpPr>
        <p:spPr bwMode="auto">
          <a:xfrm>
            <a:off x="11065041" y="2298051"/>
            <a:ext cx="182880" cy="182880"/>
          </a:xfrm>
          <a:prstGeom prst="ellipse">
            <a:avLst/>
          </a:prstGeom>
          <a:solidFill>
            <a:srgbClr val="C00000"/>
          </a:solidFill>
          <a:ln>
            <a:no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28" name="TextBox 27">
            <a:extLst>
              <a:ext uri="{FF2B5EF4-FFF2-40B4-BE49-F238E27FC236}">
                <a16:creationId xmlns:a16="http://schemas.microsoft.com/office/drawing/2014/main" id="{933C9203-068F-4008-B9B8-1ABF86AED9F8}"/>
              </a:ext>
            </a:extLst>
          </p:cNvPr>
          <p:cNvSpPr txBox="1"/>
          <p:nvPr/>
        </p:nvSpPr>
        <p:spPr>
          <a:xfrm>
            <a:off x="10511178" y="2475514"/>
            <a:ext cx="1280088"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a:ea typeface="+mn-ea"/>
                <a:cs typeface="+mn-cs"/>
              </a:rPr>
              <a:t>Product Assembly into Final Product</a:t>
            </a:r>
          </a:p>
        </p:txBody>
      </p:sp>
      <p:sp>
        <p:nvSpPr>
          <p:cNvPr id="29" name="Oval 28">
            <a:extLst>
              <a:ext uri="{FF2B5EF4-FFF2-40B4-BE49-F238E27FC236}">
                <a16:creationId xmlns:a16="http://schemas.microsoft.com/office/drawing/2014/main" id="{15CD70FC-1A9B-4D95-AC7D-03E54084BC2F}"/>
              </a:ext>
            </a:extLst>
          </p:cNvPr>
          <p:cNvSpPr/>
          <p:nvPr/>
        </p:nvSpPr>
        <p:spPr bwMode="auto">
          <a:xfrm>
            <a:off x="11065041" y="3306822"/>
            <a:ext cx="182880" cy="182880"/>
          </a:xfrm>
          <a:prstGeom prst="ellipse">
            <a:avLst/>
          </a:prstGeom>
          <a:solidFill>
            <a:srgbClr val="002060"/>
          </a:solidFill>
          <a:ln>
            <a:no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30" name="TextBox 29">
            <a:extLst>
              <a:ext uri="{FF2B5EF4-FFF2-40B4-BE49-F238E27FC236}">
                <a16:creationId xmlns:a16="http://schemas.microsoft.com/office/drawing/2014/main" id="{F7FEBD62-5E43-4E9F-A5A5-FE0576839083}"/>
              </a:ext>
            </a:extLst>
          </p:cNvPr>
          <p:cNvSpPr txBox="1"/>
          <p:nvPr/>
        </p:nvSpPr>
        <p:spPr>
          <a:xfrm>
            <a:off x="10665710" y="3489702"/>
            <a:ext cx="97102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a:ea typeface="+mn-ea"/>
                <a:cs typeface="+mn-cs"/>
              </a:rPr>
              <a:t>Area of Operation</a:t>
            </a:r>
          </a:p>
        </p:txBody>
      </p:sp>
      <p:sp>
        <p:nvSpPr>
          <p:cNvPr id="31" name="Oval 30">
            <a:extLst>
              <a:ext uri="{FF2B5EF4-FFF2-40B4-BE49-F238E27FC236}">
                <a16:creationId xmlns:a16="http://schemas.microsoft.com/office/drawing/2014/main" id="{3A7A2AD3-FAE9-446A-BBD8-A5008D5923B3}"/>
              </a:ext>
            </a:extLst>
          </p:cNvPr>
          <p:cNvSpPr/>
          <p:nvPr/>
        </p:nvSpPr>
        <p:spPr bwMode="auto">
          <a:xfrm>
            <a:off x="5903159" y="2381911"/>
            <a:ext cx="91440" cy="91440"/>
          </a:xfrm>
          <a:prstGeom prst="ellipse">
            <a:avLst/>
          </a:prstGeom>
          <a:solidFill>
            <a:srgbClr val="7030A0"/>
          </a:solidFill>
          <a:ln>
            <a:no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7030A0"/>
              </a:solidFill>
              <a:effectLst/>
              <a:uLnTx/>
              <a:uFillTx/>
              <a:latin typeface="Times New Roman" pitchFamily="18" charset="0"/>
              <a:ea typeface="+mn-ea"/>
              <a:cs typeface="+mn-cs"/>
            </a:endParaRPr>
          </a:p>
        </p:txBody>
      </p:sp>
      <p:cxnSp>
        <p:nvCxnSpPr>
          <p:cNvPr id="32" name="Straight Arrow Connector 31">
            <a:extLst>
              <a:ext uri="{FF2B5EF4-FFF2-40B4-BE49-F238E27FC236}">
                <a16:creationId xmlns:a16="http://schemas.microsoft.com/office/drawing/2014/main" id="{6D600193-8392-4A07-A821-E918DE06FD04}"/>
              </a:ext>
            </a:extLst>
          </p:cNvPr>
          <p:cNvCxnSpPr>
            <a:stCxn id="5" idx="6"/>
            <a:endCxn id="31" idx="2"/>
          </p:cNvCxnSpPr>
          <p:nvPr/>
        </p:nvCxnSpPr>
        <p:spPr bwMode="auto">
          <a:xfrm flipV="1">
            <a:off x="2389366" y="2427631"/>
            <a:ext cx="3513793" cy="280329"/>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Arrow Connector 33">
            <a:extLst>
              <a:ext uri="{FF2B5EF4-FFF2-40B4-BE49-F238E27FC236}">
                <a16:creationId xmlns:a16="http://schemas.microsoft.com/office/drawing/2014/main" id="{35C0C767-E590-4453-AE58-2FF566098084}"/>
              </a:ext>
            </a:extLst>
          </p:cNvPr>
          <p:cNvCxnSpPr>
            <a:stCxn id="31" idx="6"/>
            <a:endCxn id="14" idx="1"/>
          </p:cNvCxnSpPr>
          <p:nvPr/>
        </p:nvCxnSpPr>
        <p:spPr bwMode="auto">
          <a:xfrm>
            <a:off x="5994599" y="2427631"/>
            <a:ext cx="1286283" cy="689297"/>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Oval 34">
            <a:extLst>
              <a:ext uri="{FF2B5EF4-FFF2-40B4-BE49-F238E27FC236}">
                <a16:creationId xmlns:a16="http://schemas.microsoft.com/office/drawing/2014/main" id="{A5183E26-55B6-4417-8B43-3E78BCAEB47E}"/>
              </a:ext>
            </a:extLst>
          </p:cNvPr>
          <p:cNvSpPr/>
          <p:nvPr/>
        </p:nvSpPr>
        <p:spPr bwMode="auto">
          <a:xfrm>
            <a:off x="7999864" y="2708201"/>
            <a:ext cx="91440" cy="91440"/>
          </a:xfrm>
          <a:prstGeom prst="ellipse">
            <a:avLst/>
          </a:prstGeom>
          <a:solidFill>
            <a:srgbClr val="C00000"/>
          </a:solidFill>
          <a:ln>
            <a:solidFill>
              <a:srgbClr val="C00000"/>
            </a:solidFill>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cxnSp>
        <p:nvCxnSpPr>
          <p:cNvPr id="37" name="Straight Arrow Connector 36">
            <a:extLst>
              <a:ext uri="{FF2B5EF4-FFF2-40B4-BE49-F238E27FC236}">
                <a16:creationId xmlns:a16="http://schemas.microsoft.com/office/drawing/2014/main" id="{08C75208-23BF-4167-A4DA-6B2C18426A92}"/>
              </a:ext>
            </a:extLst>
          </p:cNvPr>
          <p:cNvCxnSpPr>
            <a:cxnSpLocks/>
          </p:cNvCxnSpPr>
          <p:nvPr/>
        </p:nvCxnSpPr>
        <p:spPr bwMode="auto">
          <a:xfrm flipH="1">
            <a:off x="408373" y="2707960"/>
            <a:ext cx="1889554" cy="0"/>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Arrow Connector 37">
            <a:extLst>
              <a:ext uri="{FF2B5EF4-FFF2-40B4-BE49-F238E27FC236}">
                <a16:creationId xmlns:a16="http://schemas.microsoft.com/office/drawing/2014/main" id="{E0444A5F-BB86-4F51-8F82-95EBABCD9F6A}"/>
              </a:ext>
            </a:extLst>
          </p:cNvPr>
          <p:cNvCxnSpPr>
            <a:cxnSpLocks/>
          </p:cNvCxnSpPr>
          <p:nvPr/>
        </p:nvCxnSpPr>
        <p:spPr bwMode="auto">
          <a:xfrm flipH="1">
            <a:off x="8077913" y="2753680"/>
            <a:ext cx="1980487" cy="0"/>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0A6401E3-12B3-43C4-83AD-CC0A4FDFC86E}"/>
              </a:ext>
            </a:extLst>
          </p:cNvPr>
          <p:cNvCxnSpPr>
            <a:stCxn id="35" idx="3"/>
            <a:endCxn id="22" idx="6"/>
          </p:cNvCxnSpPr>
          <p:nvPr/>
        </p:nvCxnSpPr>
        <p:spPr bwMode="auto">
          <a:xfrm flipH="1">
            <a:off x="7448580" y="2786250"/>
            <a:ext cx="564675" cy="127559"/>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4" name="Graphic 43" descr="Airplane with solid fill">
            <a:extLst>
              <a:ext uri="{FF2B5EF4-FFF2-40B4-BE49-F238E27FC236}">
                <a16:creationId xmlns:a16="http://schemas.microsoft.com/office/drawing/2014/main" id="{4DFE1823-36BA-4B73-8659-BE400C3431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5696" y="5377855"/>
            <a:ext cx="591827" cy="591827"/>
          </a:xfrm>
          <a:prstGeom prst="rect">
            <a:avLst/>
          </a:prstGeom>
        </p:spPr>
      </p:pic>
      <p:pic>
        <p:nvPicPr>
          <p:cNvPr id="46" name="Graphic 45" descr="Truck with solid fill">
            <a:extLst>
              <a:ext uri="{FF2B5EF4-FFF2-40B4-BE49-F238E27FC236}">
                <a16:creationId xmlns:a16="http://schemas.microsoft.com/office/drawing/2014/main" id="{D8219D30-440D-496A-B18B-942E00D7DB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68530" y="5375322"/>
            <a:ext cx="594360" cy="594360"/>
          </a:xfrm>
          <a:prstGeom prst="rect">
            <a:avLst/>
          </a:prstGeom>
        </p:spPr>
      </p:pic>
      <p:pic>
        <p:nvPicPr>
          <p:cNvPr id="48" name="Graphic 47" descr="Tug boat with solid fill">
            <a:extLst>
              <a:ext uri="{FF2B5EF4-FFF2-40B4-BE49-F238E27FC236}">
                <a16:creationId xmlns:a16="http://schemas.microsoft.com/office/drawing/2014/main" id="{7DEAA0D3-F262-4547-B123-76F6618DAE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34582" y="5375322"/>
            <a:ext cx="594360" cy="594360"/>
          </a:xfrm>
          <a:prstGeom prst="rect">
            <a:avLst/>
          </a:prstGeom>
        </p:spPr>
      </p:pic>
      <p:sp>
        <p:nvSpPr>
          <p:cNvPr id="49" name="TextBox 48">
            <a:extLst>
              <a:ext uri="{FF2B5EF4-FFF2-40B4-BE49-F238E27FC236}">
                <a16:creationId xmlns:a16="http://schemas.microsoft.com/office/drawing/2014/main" id="{E79DFFEE-1F21-4F4A-B9ED-191E28D03862}"/>
              </a:ext>
            </a:extLst>
          </p:cNvPr>
          <p:cNvSpPr txBox="1"/>
          <p:nvPr/>
        </p:nvSpPr>
        <p:spPr>
          <a:xfrm>
            <a:off x="10519113" y="5912456"/>
            <a:ext cx="148482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a:ea typeface="+mn-ea"/>
                <a:cs typeface="+mn-cs"/>
              </a:rPr>
              <a:t>Modes of Product Transportation </a:t>
            </a:r>
          </a:p>
        </p:txBody>
      </p:sp>
      <p:pic>
        <p:nvPicPr>
          <p:cNvPr id="50" name="Graphic 49" descr="Tug boat with solid fill">
            <a:extLst>
              <a:ext uri="{FF2B5EF4-FFF2-40B4-BE49-F238E27FC236}">
                <a16:creationId xmlns:a16="http://schemas.microsoft.com/office/drawing/2014/main" id="{D109CEFC-E461-4BFB-83A2-B89BCBC4F41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39739" y="2244751"/>
            <a:ext cx="320040" cy="320040"/>
          </a:xfrm>
          <a:prstGeom prst="rect">
            <a:avLst/>
          </a:prstGeom>
        </p:spPr>
      </p:pic>
      <p:pic>
        <p:nvPicPr>
          <p:cNvPr id="51" name="Graphic 50" descr="Airplane with solid fill">
            <a:extLst>
              <a:ext uri="{FF2B5EF4-FFF2-40B4-BE49-F238E27FC236}">
                <a16:creationId xmlns:a16="http://schemas.microsoft.com/office/drawing/2014/main" id="{BF9DE947-3B18-4718-8BDA-B287066523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00810" y="2230675"/>
            <a:ext cx="320040" cy="320040"/>
          </a:xfrm>
          <a:prstGeom prst="rect">
            <a:avLst/>
          </a:prstGeom>
        </p:spPr>
      </p:pic>
      <p:pic>
        <p:nvPicPr>
          <p:cNvPr id="52" name="Graphic 51" descr="Tug boat with solid fill">
            <a:extLst>
              <a:ext uri="{FF2B5EF4-FFF2-40B4-BE49-F238E27FC236}">
                <a16:creationId xmlns:a16="http://schemas.microsoft.com/office/drawing/2014/main" id="{66475875-4F03-4868-A1BE-87324F000C6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35512" y="2900073"/>
            <a:ext cx="320040" cy="320040"/>
          </a:xfrm>
          <a:prstGeom prst="rect">
            <a:avLst/>
          </a:prstGeom>
        </p:spPr>
      </p:pic>
      <p:pic>
        <p:nvPicPr>
          <p:cNvPr id="53" name="Graphic 52" descr="Airplane with solid fill">
            <a:extLst>
              <a:ext uri="{FF2B5EF4-FFF2-40B4-BE49-F238E27FC236}">
                <a16:creationId xmlns:a16="http://schemas.microsoft.com/office/drawing/2014/main" id="{7B390D08-3202-49F7-9AD2-C2C8DA611B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0932" y="2894523"/>
            <a:ext cx="320040" cy="320040"/>
          </a:xfrm>
          <a:prstGeom prst="rect">
            <a:avLst/>
          </a:prstGeom>
        </p:spPr>
      </p:pic>
      <p:pic>
        <p:nvPicPr>
          <p:cNvPr id="54" name="Graphic 53" descr="Tug boat with solid fill">
            <a:extLst>
              <a:ext uri="{FF2B5EF4-FFF2-40B4-BE49-F238E27FC236}">
                <a16:creationId xmlns:a16="http://schemas.microsoft.com/office/drawing/2014/main" id="{04700ED4-6AA5-41AA-85CD-19B5BB9B4D8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6987" y="2730820"/>
            <a:ext cx="320040" cy="320040"/>
          </a:xfrm>
          <a:prstGeom prst="rect">
            <a:avLst/>
          </a:prstGeom>
        </p:spPr>
      </p:pic>
      <p:pic>
        <p:nvPicPr>
          <p:cNvPr id="55" name="Graphic 54" descr="Airplane with solid fill">
            <a:extLst>
              <a:ext uri="{FF2B5EF4-FFF2-40B4-BE49-F238E27FC236}">
                <a16:creationId xmlns:a16="http://schemas.microsoft.com/office/drawing/2014/main" id="{511651B7-B041-4D88-9DBD-6DCBDDBBB4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8275" y="2730820"/>
            <a:ext cx="320040" cy="320040"/>
          </a:xfrm>
          <a:prstGeom prst="rect">
            <a:avLst/>
          </a:prstGeom>
        </p:spPr>
      </p:pic>
      <p:pic>
        <p:nvPicPr>
          <p:cNvPr id="56" name="Graphic 55" descr="Airplane with solid fill">
            <a:extLst>
              <a:ext uri="{FF2B5EF4-FFF2-40B4-BE49-F238E27FC236}">
                <a16:creationId xmlns:a16="http://schemas.microsoft.com/office/drawing/2014/main" id="{0049C9BA-39A5-42C5-A59B-BFB4CCCF16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62297" y="2259186"/>
            <a:ext cx="320040" cy="320040"/>
          </a:xfrm>
          <a:prstGeom prst="rect">
            <a:avLst/>
          </a:prstGeom>
        </p:spPr>
      </p:pic>
      <p:pic>
        <p:nvPicPr>
          <p:cNvPr id="57" name="Graphic 56" descr="Airplane with solid fill">
            <a:extLst>
              <a:ext uri="{FF2B5EF4-FFF2-40B4-BE49-F238E27FC236}">
                <a16:creationId xmlns:a16="http://schemas.microsoft.com/office/drawing/2014/main" id="{7B12B53B-5236-4297-A34E-63EAD764EC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92349" y="2482504"/>
            <a:ext cx="320040" cy="320040"/>
          </a:xfrm>
          <a:prstGeom prst="rect">
            <a:avLst/>
          </a:prstGeom>
        </p:spPr>
      </p:pic>
      <p:pic>
        <p:nvPicPr>
          <p:cNvPr id="58" name="Graphic 57" descr="Truck with solid fill">
            <a:extLst>
              <a:ext uri="{FF2B5EF4-FFF2-40B4-BE49-F238E27FC236}">
                <a16:creationId xmlns:a16="http://schemas.microsoft.com/office/drawing/2014/main" id="{FE447453-8262-47CF-8D40-21E9F98846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5306" y="2479601"/>
            <a:ext cx="320040" cy="320040"/>
          </a:xfrm>
          <a:prstGeom prst="rect">
            <a:avLst/>
          </a:prstGeom>
        </p:spPr>
      </p:pic>
      <p:pic>
        <p:nvPicPr>
          <p:cNvPr id="59" name="Graphic 58" descr="Truck with solid fill">
            <a:extLst>
              <a:ext uri="{FF2B5EF4-FFF2-40B4-BE49-F238E27FC236}">
                <a16:creationId xmlns:a16="http://schemas.microsoft.com/office/drawing/2014/main" id="{C47D5959-11C9-4DF1-BF24-69A69BD8D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55872" y="2915907"/>
            <a:ext cx="320040" cy="320040"/>
          </a:xfrm>
          <a:prstGeom prst="rect">
            <a:avLst/>
          </a:prstGeom>
        </p:spPr>
      </p:pic>
    </p:spTree>
    <p:extLst>
      <p:ext uri="{BB962C8B-B14F-4D97-AF65-F5344CB8AC3E}">
        <p14:creationId xmlns:p14="http://schemas.microsoft.com/office/powerpoint/2010/main" val="3534231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5A5B3-7B53-4D8F-8EE3-84675597BC99}"/>
              </a:ext>
            </a:extLst>
          </p:cNvPr>
          <p:cNvSpPr>
            <a:spLocks noGrp="1"/>
          </p:cNvSpPr>
          <p:nvPr>
            <p:ph type="title"/>
          </p:nvPr>
        </p:nvSpPr>
        <p:spPr>
          <a:xfrm>
            <a:off x="0" y="-19050"/>
            <a:ext cx="12192000" cy="1143000"/>
          </a:xfrm>
        </p:spPr>
        <p:txBody>
          <a:bodyPr/>
          <a:lstStyle/>
          <a:p>
            <a:r>
              <a:rPr lang="en-US" dirty="0"/>
              <a:t>Example of Life Cycle Variations: Stovetop Modes of Product Operation</a:t>
            </a:r>
          </a:p>
        </p:txBody>
      </p:sp>
      <p:pic>
        <p:nvPicPr>
          <p:cNvPr id="4" name="Picture 3">
            <a:extLst>
              <a:ext uri="{FF2B5EF4-FFF2-40B4-BE49-F238E27FC236}">
                <a16:creationId xmlns:a16="http://schemas.microsoft.com/office/drawing/2014/main" id="{3C4D5726-A141-4223-BF74-5519AC39CBF3}"/>
              </a:ext>
            </a:extLst>
          </p:cNvPr>
          <p:cNvPicPr>
            <a:picLocks noChangeAspect="1"/>
          </p:cNvPicPr>
          <p:nvPr/>
        </p:nvPicPr>
        <p:blipFill>
          <a:blip r:embed="rId2"/>
          <a:stretch>
            <a:fillRect/>
          </a:stretch>
        </p:blipFill>
        <p:spPr>
          <a:xfrm>
            <a:off x="1039764" y="1290637"/>
            <a:ext cx="4429125" cy="4276725"/>
          </a:xfrm>
          <a:prstGeom prst="rect">
            <a:avLst/>
          </a:prstGeom>
        </p:spPr>
      </p:pic>
      <p:pic>
        <p:nvPicPr>
          <p:cNvPr id="6" name="Picture 5">
            <a:extLst>
              <a:ext uri="{FF2B5EF4-FFF2-40B4-BE49-F238E27FC236}">
                <a16:creationId xmlns:a16="http://schemas.microsoft.com/office/drawing/2014/main" id="{55FEB8E1-AC77-450D-95A2-9ED18FBC93AC}"/>
              </a:ext>
            </a:extLst>
          </p:cNvPr>
          <p:cNvPicPr>
            <a:picLocks noChangeAspect="1"/>
          </p:cNvPicPr>
          <p:nvPr/>
        </p:nvPicPr>
        <p:blipFill>
          <a:blip r:embed="rId3"/>
          <a:stretch>
            <a:fillRect/>
          </a:stretch>
        </p:blipFill>
        <p:spPr>
          <a:xfrm>
            <a:off x="6846277" y="1271587"/>
            <a:ext cx="4438650" cy="4295775"/>
          </a:xfrm>
          <a:prstGeom prst="rect">
            <a:avLst/>
          </a:prstGeom>
        </p:spPr>
      </p:pic>
      <p:sp>
        <p:nvSpPr>
          <p:cNvPr id="7" name="TextBox 6">
            <a:extLst>
              <a:ext uri="{FF2B5EF4-FFF2-40B4-BE49-F238E27FC236}">
                <a16:creationId xmlns:a16="http://schemas.microsoft.com/office/drawing/2014/main" id="{04731497-E243-4062-81C3-180A524C4F0C}"/>
              </a:ext>
            </a:extLst>
          </p:cNvPr>
          <p:cNvSpPr txBox="1"/>
          <p:nvPr/>
        </p:nvSpPr>
        <p:spPr>
          <a:xfrm>
            <a:off x="1039764" y="5567362"/>
            <a:ext cx="4429124" cy="830997"/>
          </a:xfrm>
          <a:prstGeom prst="rect">
            <a:avLst/>
          </a:prstGeom>
          <a:noFill/>
        </p:spPr>
        <p:txBody>
          <a:bodyPr wrap="square" rtlCol="0">
            <a:spAutoFit/>
          </a:bodyPr>
          <a:lstStyle/>
          <a:p>
            <a:pPr algn="ctr"/>
            <a:r>
              <a:rPr lang="en-US" sz="2400" dirty="0"/>
              <a:t>Each stovetop / hob coil can be heated to different levels</a:t>
            </a:r>
          </a:p>
        </p:txBody>
      </p:sp>
      <p:sp>
        <p:nvSpPr>
          <p:cNvPr id="36" name="TextBox 35">
            <a:extLst>
              <a:ext uri="{FF2B5EF4-FFF2-40B4-BE49-F238E27FC236}">
                <a16:creationId xmlns:a16="http://schemas.microsoft.com/office/drawing/2014/main" id="{3D23EEE1-842E-446A-A78F-7960AC9803AE}"/>
              </a:ext>
            </a:extLst>
          </p:cNvPr>
          <p:cNvSpPr txBox="1"/>
          <p:nvPr/>
        </p:nvSpPr>
        <p:spPr>
          <a:xfrm>
            <a:off x="6846276" y="5567361"/>
            <a:ext cx="4429124" cy="830997"/>
          </a:xfrm>
          <a:prstGeom prst="rect">
            <a:avLst/>
          </a:prstGeom>
          <a:noFill/>
        </p:spPr>
        <p:txBody>
          <a:bodyPr wrap="square" rtlCol="0">
            <a:spAutoFit/>
          </a:bodyPr>
          <a:lstStyle/>
          <a:p>
            <a:pPr algn="ctr"/>
            <a:r>
              <a:rPr lang="en-US" sz="2400" dirty="0"/>
              <a:t>Every coil can also be turned on simultaneously</a:t>
            </a:r>
          </a:p>
        </p:txBody>
      </p:sp>
    </p:spTree>
    <p:extLst>
      <p:ext uri="{BB962C8B-B14F-4D97-AF65-F5344CB8AC3E}">
        <p14:creationId xmlns:p14="http://schemas.microsoft.com/office/powerpoint/2010/main" val="3035942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3F22-4F36-4864-808B-368841626D62}"/>
              </a:ext>
            </a:extLst>
          </p:cNvPr>
          <p:cNvSpPr>
            <a:spLocks noGrp="1"/>
          </p:cNvSpPr>
          <p:nvPr>
            <p:ph type="title"/>
          </p:nvPr>
        </p:nvSpPr>
        <p:spPr/>
        <p:txBody>
          <a:bodyPr/>
          <a:lstStyle/>
          <a:p>
            <a:r>
              <a:rPr lang="en-US" dirty="0"/>
              <a:t>Abhishek Ram</a:t>
            </a:r>
          </a:p>
        </p:txBody>
      </p:sp>
      <p:sp>
        <p:nvSpPr>
          <p:cNvPr id="11" name="Rectangle 10">
            <a:extLst>
              <a:ext uri="{FF2B5EF4-FFF2-40B4-BE49-F238E27FC236}">
                <a16:creationId xmlns:a16="http://schemas.microsoft.com/office/drawing/2014/main" id="{66F7BB11-4B44-4788-9E71-BA344FE7D22A}"/>
              </a:ext>
            </a:extLst>
          </p:cNvPr>
          <p:cNvSpPr/>
          <p:nvPr/>
        </p:nvSpPr>
        <p:spPr>
          <a:xfrm>
            <a:off x="4743634" y="990600"/>
            <a:ext cx="7250097" cy="3631763"/>
          </a:xfrm>
          <a:prstGeom prst="rect">
            <a:avLst/>
          </a:prstGeom>
        </p:spPr>
        <p:txBody>
          <a:bodyPr wrap="square">
            <a:spAutoFit/>
          </a:bodyPr>
          <a:lstStyle/>
          <a:p>
            <a:pPr algn="just">
              <a:spcBef>
                <a:spcPts val="600"/>
              </a:spcBef>
              <a:spcAft>
                <a:spcPts val="600"/>
              </a:spcAft>
            </a:pPr>
            <a:r>
              <a:rPr lang="en-US" sz="2000" b="1" dirty="0"/>
              <a:t>Abhishek Ram </a:t>
            </a:r>
            <a:r>
              <a:rPr lang="en-US" sz="2000" dirty="0"/>
              <a:t>is currently pursuing his M.S. in Mechanical Engineering at the University of Maryland (UMD), where he is also the president of the IPC Chapter at UMD. He completed his B.S. in Mechanical Engineering with a minor in Applied Mathematics at the University of Massachusetts, Amherst, in December 2019. </a:t>
            </a:r>
          </a:p>
          <a:p>
            <a:pPr algn="just">
              <a:spcBef>
                <a:spcPts val="600"/>
              </a:spcBef>
              <a:spcAft>
                <a:spcPts val="600"/>
              </a:spcAft>
            </a:pPr>
            <a:r>
              <a:rPr lang="en-US" sz="2000" dirty="0"/>
              <a:t>Abhishek is working with Dr. Diganta Das for his Master’s thesis. His research focuses on developing qualification testing and screening procedures for electronic components, including insulated gate bipolar transistors. Abhishek’s research also includes applications of prognostics and diagnostics techniques to supplement existing qualification practices.</a:t>
            </a:r>
          </a:p>
        </p:txBody>
      </p:sp>
      <p:pic>
        <p:nvPicPr>
          <p:cNvPr id="5" name="Content Placeholder 4" descr="A person wearing glasses&#10;&#10;Description automatically generated with medium confidence">
            <a:extLst>
              <a:ext uri="{FF2B5EF4-FFF2-40B4-BE49-F238E27FC236}">
                <a16:creationId xmlns:a16="http://schemas.microsoft.com/office/drawing/2014/main" id="{99F2C364-102A-44F3-8815-F544D57CC0C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902" r="10334" b="32844"/>
          <a:stretch/>
        </p:blipFill>
        <p:spPr>
          <a:xfrm>
            <a:off x="152358" y="912360"/>
            <a:ext cx="4393007" cy="3631764"/>
          </a:xfrm>
        </p:spPr>
      </p:pic>
    </p:spTree>
    <p:extLst>
      <p:ext uri="{BB962C8B-B14F-4D97-AF65-F5344CB8AC3E}">
        <p14:creationId xmlns:p14="http://schemas.microsoft.com/office/powerpoint/2010/main" val="112794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electronics&#10;&#10;Description automatically generated">
            <a:extLst>
              <a:ext uri="{FF2B5EF4-FFF2-40B4-BE49-F238E27FC236}">
                <a16:creationId xmlns:a16="http://schemas.microsoft.com/office/drawing/2014/main" id="{5734E9AA-9C31-4837-9CBC-0F40A3FB4D87}"/>
              </a:ext>
            </a:extLst>
          </p:cNvPr>
          <p:cNvPicPr>
            <a:picLocks noChangeAspect="1"/>
          </p:cNvPicPr>
          <p:nvPr/>
        </p:nvPicPr>
        <p:blipFill rotWithShape="1">
          <a:blip r:embed="rId2">
            <a:extLst>
              <a:ext uri="{28A0092B-C50C-407E-A947-70E740481C1C}">
                <a14:useLocalDpi xmlns:a14="http://schemas.microsoft.com/office/drawing/2010/main" val="0"/>
              </a:ext>
            </a:extLst>
          </a:blip>
          <a:srcRect r="2916"/>
          <a:stretch/>
        </p:blipFill>
        <p:spPr>
          <a:xfrm rot="5400000">
            <a:off x="3430800" y="833914"/>
            <a:ext cx="5251091" cy="5831163"/>
          </a:xfrm>
          <a:prstGeom prst="rect">
            <a:avLst/>
          </a:prstGeom>
        </p:spPr>
      </p:pic>
      <p:sp>
        <p:nvSpPr>
          <p:cNvPr id="2" name="Title 1">
            <a:extLst>
              <a:ext uri="{FF2B5EF4-FFF2-40B4-BE49-F238E27FC236}">
                <a16:creationId xmlns:a16="http://schemas.microsoft.com/office/drawing/2014/main" id="{44EFB1AC-CD98-43B6-AABA-BF533605E240}"/>
              </a:ext>
            </a:extLst>
          </p:cNvPr>
          <p:cNvSpPr>
            <a:spLocks noGrp="1"/>
          </p:cNvSpPr>
          <p:nvPr>
            <p:ph type="title"/>
          </p:nvPr>
        </p:nvSpPr>
        <p:spPr>
          <a:xfrm>
            <a:off x="0" y="-19050"/>
            <a:ext cx="12192000" cy="1143000"/>
          </a:xfrm>
        </p:spPr>
        <p:txBody>
          <a:bodyPr>
            <a:noAutofit/>
          </a:bodyPr>
          <a:lstStyle/>
          <a:p>
            <a:r>
              <a:rPr lang="en-US" dirty="0"/>
              <a:t>Example of Life Cycle Variations: Product Rework During Manufacturing and Assembly</a:t>
            </a:r>
          </a:p>
        </p:txBody>
      </p:sp>
      <p:sp>
        <p:nvSpPr>
          <p:cNvPr id="10" name="Oval 9">
            <a:extLst>
              <a:ext uri="{FF2B5EF4-FFF2-40B4-BE49-F238E27FC236}">
                <a16:creationId xmlns:a16="http://schemas.microsoft.com/office/drawing/2014/main" id="{9FBBCA8A-D317-4CC4-895D-34BFBF1A4164}"/>
              </a:ext>
            </a:extLst>
          </p:cNvPr>
          <p:cNvSpPr/>
          <p:nvPr/>
        </p:nvSpPr>
        <p:spPr bwMode="auto">
          <a:xfrm>
            <a:off x="6502639" y="4349363"/>
            <a:ext cx="274320" cy="27432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1" name="Oval 10">
            <a:extLst>
              <a:ext uri="{FF2B5EF4-FFF2-40B4-BE49-F238E27FC236}">
                <a16:creationId xmlns:a16="http://schemas.microsoft.com/office/drawing/2014/main" id="{79833A4F-39F3-4E72-8589-E58D4C0FF7AC}"/>
              </a:ext>
            </a:extLst>
          </p:cNvPr>
          <p:cNvSpPr/>
          <p:nvPr/>
        </p:nvSpPr>
        <p:spPr bwMode="auto">
          <a:xfrm>
            <a:off x="5015106" y="5572675"/>
            <a:ext cx="274320" cy="27432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6" name="TextBox 15">
            <a:extLst>
              <a:ext uri="{FF2B5EF4-FFF2-40B4-BE49-F238E27FC236}">
                <a16:creationId xmlns:a16="http://schemas.microsoft.com/office/drawing/2014/main" id="{00918403-3850-4E81-8CEB-962F8AD8D7E7}"/>
              </a:ext>
            </a:extLst>
          </p:cNvPr>
          <p:cNvSpPr txBox="1"/>
          <p:nvPr/>
        </p:nvSpPr>
        <p:spPr>
          <a:xfrm>
            <a:off x="8402082" y="2808009"/>
            <a:ext cx="3710609" cy="2893100"/>
          </a:xfrm>
          <a:prstGeom prst="rect">
            <a:avLst/>
          </a:prstGeom>
          <a:noFill/>
        </p:spPr>
        <p:txBody>
          <a:bodyPr wrap="square" rtlCol="0">
            <a:spAutoFit/>
          </a:bodyPr>
          <a:lstStyle/>
          <a:p>
            <a:pPr>
              <a:spcBef>
                <a:spcPts val="600"/>
              </a:spcBef>
              <a:spcAft>
                <a:spcPts val="600"/>
              </a:spcAft>
            </a:pPr>
            <a:r>
              <a:rPr lang="en-US" sz="2600" dirty="0">
                <a:cs typeface="Calibri" panose="020F0502020204030204" pitchFamily="34" charset="0"/>
              </a:rPr>
              <a:t>Even if one tries to protect surrounding components from thermal effects, the thermal shock caused by rework to the vicinity of the rework locations (circled) is nontrivial.</a:t>
            </a:r>
            <a:endParaRPr lang="en-US" sz="2600" dirty="0"/>
          </a:p>
        </p:txBody>
      </p:sp>
      <p:cxnSp>
        <p:nvCxnSpPr>
          <p:cNvPr id="20" name="Straight Arrow Connector 19">
            <a:extLst>
              <a:ext uri="{FF2B5EF4-FFF2-40B4-BE49-F238E27FC236}">
                <a16:creationId xmlns:a16="http://schemas.microsoft.com/office/drawing/2014/main" id="{0401C042-84D6-40F7-9BA6-05A24AEF40FB}"/>
              </a:ext>
            </a:extLst>
          </p:cNvPr>
          <p:cNvCxnSpPr>
            <a:endCxn id="10" idx="2"/>
          </p:cNvCxnSpPr>
          <p:nvPr/>
        </p:nvCxnSpPr>
        <p:spPr bwMode="auto">
          <a:xfrm flipV="1">
            <a:off x="2429125" y="4486523"/>
            <a:ext cx="4073514" cy="137160"/>
          </a:xfrm>
          <a:prstGeom prst="straightConnector1">
            <a:avLst/>
          </a:prstGeom>
          <a:noFill/>
          <a:ln w="38100" cap="flat" cmpd="sng" algn="ctr">
            <a:solidFill>
              <a:srgbClr val="FF0000"/>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EAEC5E6A-CC2C-477A-B7C9-93381C906168}"/>
              </a:ext>
            </a:extLst>
          </p:cNvPr>
          <p:cNvCxnSpPr>
            <a:cxnSpLocks/>
            <a:endCxn id="11" idx="2"/>
          </p:cNvCxnSpPr>
          <p:nvPr/>
        </p:nvCxnSpPr>
        <p:spPr bwMode="auto">
          <a:xfrm>
            <a:off x="2429125" y="4631303"/>
            <a:ext cx="2585981" cy="1078532"/>
          </a:xfrm>
          <a:prstGeom prst="straightConnector1">
            <a:avLst/>
          </a:prstGeom>
          <a:noFill/>
          <a:ln w="38100" cap="flat" cmpd="sng" algn="ctr">
            <a:solidFill>
              <a:srgbClr val="FF0000"/>
            </a:solidFill>
            <a:prstDash val="solid"/>
            <a:round/>
            <a:headEnd type="none" w="med" len="med"/>
            <a:tailEnd type="triangle"/>
          </a:ln>
          <a:effectLst/>
        </p:spPr>
      </p:cxnSp>
      <p:sp>
        <p:nvSpPr>
          <p:cNvPr id="24" name="TextBox 23">
            <a:extLst>
              <a:ext uri="{FF2B5EF4-FFF2-40B4-BE49-F238E27FC236}">
                <a16:creationId xmlns:a16="http://schemas.microsoft.com/office/drawing/2014/main" id="{CB9739D9-B8CC-4F86-BB7E-42AC249602A5}"/>
              </a:ext>
            </a:extLst>
          </p:cNvPr>
          <p:cNvSpPr txBox="1"/>
          <p:nvPr/>
        </p:nvSpPr>
        <p:spPr>
          <a:xfrm>
            <a:off x="1294001" y="4154906"/>
            <a:ext cx="1490944" cy="1015663"/>
          </a:xfrm>
          <a:prstGeom prst="rect">
            <a:avLst/>
          </a:prstGeom>
          <a:noFill/>
        </p:spPr>
        <p:txBody>
          <a:bodyPr wrap="square" rtlCol="0">
            <a:spAutoFit/>
          </a:bodyPr>
          <a:lstStyle/>
          <a:p>
            <a:pPr algn="ctr"/>
            <a:r>
              <a:rPr lang="en-US" sz="2000" b="1" dirty="0"/>
              <a:t>Sample Rework Locations</a:t>
            </a:r>
          </a:p>
        </p:txBody>
      </p:sp>
      <p:sp>
        <p:nvSpPr>
          <p:cNvPr id="25" name="TextBox 24">
            <a:extLst>
              <a:ext uri="{FF2B5EF4-FFF2-40B4-BE49-F238E27FC236}">
                <a16:creationId xmlns:a16="http://schemas.microsoft.com/office/drawing/2014/main" id="{446ABC93-8854-4FF9-A4CF-0248D2960179}"/>
              </a:ext>
            </a:extLst>
          </p:cNvPr>
          <p:cNvSpPr txBox="1"/>
          <p:nvPr/>
        </p:nvSpPr>
        <p:spPr>
          <a:xfrm>
            <a:off x="79205" y="1225766"/>
            <a:ext cx="2982351" cy="461665"/>
          </a:xfrm>
          <a:prstGeom prst="rect">
            <a:avLst/>
          </a:prstGeom>
          <a:noFill/>
        </p:spPr>
        <p:txBody>
          <a:bodyPr wrap="square" rtlCol="0">
            <a:spAutoFit/>
          </a:bodyPr>
          <a:lstStyle/>
          <a:p>
            <a:pPr algn="ctr"/>
            <a:r>
              <a:rPr lang="en-US" sz="2400" b="1" dirty="0"/>
              <a:t>Example of Rework</a:t>
            </a:r>
          </a:p>
        </p:txBody>
      </p:sp>
      <p:sp>
        <p:nvSpPr>
          <p:cNvPr id="26" name="TextBox 25">
            <a:extLst>
              <a:ext uri="{FF2B5EF4-FFF2-40B4-BE49-F238E27FC236}">
                <a16:creationId xmlns:a16="http://schemas.microsoft.com/office/drawing/2014/main" id="{B4BB2D38-3E4A-4128-A014-A69FFA687BF7}"/>
              </a:ext>
            </a:extLst>
          </p:cNvPr>
          <p:cNvSpPr txBox="1"/>
          <p:nvPr/>
        </p:nvSpPr>
        <p:spPr>
          <a:xfrm>
            <a:off x="-1" y="1676608"/>
            <a:ext cx="3140765"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Iron temperature: 400</a:t>
            </a:r>
            <a:r>
              <a:rPr lang="en-US" sz="2000" dirty="0">
                <a:cs typeface="Calibri" panose="020F0502020204030204" pitchFamily="34" charset="0"/>
              </a:rPr>
              <a:t>°C</a:t>
            </a:r>
          </a:p>
          <a:p>
            <a:pPr marL="342900" indent="-342900">
              <a:buFont typeface="Arial" panose="020B0604020202020204" pitchFamily="34" charset="0"/>
              <a:buChar char="•"/>
            </a:pPr>
            <a:r>
              <a:rPr lang="en-US" sz="2000" dirty="0">
                <a:cs typeface="Calibri" panose="020F0502020204030204" pitchFamily="34" charset="0"/>
              </a:rPr>
              <a:t>Contact made with solder joint for 5 seconds</a:t>
            </a:r>
            <a:endParaRPr lang="en-US" sz="2000" dirty="0"/>
          </a:p>
        </p:txBody>
      </p:sp>
    </p:spTree>
    <p:extLst>
      <p:ext uri="{BB962C8B-B14F-4D97-AF65-F5344CB8AC3E}">
        <p14:creationId xmlns:p14="http://schemas.microsoft.com/office/powerpoint/2010/main" val="744083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581EB-B24B-44CD-A48E-37177A1574DE}"/>
              </a:ext>
            </a:extLst>
          </p:cNvPr>
          <p:cNvSpPr>
            <a:spLocks noGrp="1"/>
          </p:cNvSpPr>
          <p:nvPr>
            <p:ph type="title"/>
          </p:nvPr>
        </p:nvSpPr>
        <p:spPr/>
        <p:txBody>
          <a:bodyPr/>
          <a:lstStyle/>
          <a:p>
            <a:r>
              <a:rPr lang="en-US" dirty="0">
                <a:effectLst/>
                <a:latin typeface="Times New Roman" panose="02020603050405020304" pitchFamily="18" charset="0"/>
                <a:ea typeface="Book Antiqua" panose="02040602050305030304" pitchFamily="18" charset="0"/>
                <a:cs typeface="Book Antiqua" panose="02040602050305030304" pitchFamily="18" charset="0"/>
              </a:rPr>
              <a:t>Identifying and Characterizing Life Cycle Profile Loads </a:t>
            </a:r>
            <a:endParaRPr lang="en-US" dirty="0"/>
          </a:p>
        </p:txBody>
      </p:sp>
      <p:sp>
        <p:nvSpPr>
          <p:cNvPr id="3" name="Text Placeholder 2">
            <a:extLst>
              <a:ext uri="{FF2B5EF4-FFF2-40B4-BE49-F238E27FC236}">
                <a16:creationId xmlns:a16="http://schemas.microsoft.com/office/drawing/2014/main" id="{BB96A95A-1CDB-470F-81A1-D257DC2BF4F8}"/>
              </a:ext>
            </a:extLst>
          </p:cNvPr>
          <p:cNvSpPr>
            <a:spLocks noGrp="1"/>
          </p:cNvSpPr>
          <p:nvPr>
            <p:ph idx="1"/>
          </p:nvPr>
        </p:nvSpPr>
        <p:spPr>
          <a:xfrm>
            <a:off x="914400" y="1123950"/>
            <a:ext cx="10363200" cy="4680502"/>
          </a:xfrm>
        </p:spPr>
        <p:txBody>
          <a:bodyPr/>
          <a:lstStyle/>
          <a:p>
            <a:pPr>
              <a:spcBef>
                <a:spcPts val="600"/>
              </a:spcBef>
              <a:spcAft>
                <a:spcPts val="600"/>
              </a:spcAft>
            </a:pPr>
            <a:r>
              <a:rPr lang="en-US" dirty="0"/>
              <a:t>United States Department of Defense Military Standard (MIL-STD) 810 lists several potential sources of loading that a product could undergo during its lifetime.</a:t>
            </a:r>
          </a:p>
          <a:p>
            <a:pPr>
              <a:spcBef>
                <a:spcPts val="600"/>
              </a:spcBef>
              <a:spcAft>
                <a:spcPts val="600"/>
              </a:spcAft>
            </a:pPr>
            <a:r>
              <a:rPr lang="en-US" dirty="0"/>
              <a:t>Three example methods for characterizing loads that a product could experience include:</a:t>
            </a:r>
          </a:p>
          <a:p>
            <a:pPr lvl="1">
              <a:spcBef>
                <a:spcPts val="600"/>
              </a:spcBef>
              <a:spcAft>
                <a:spcPts val="600"/>
              </a:spcAft>
            </a:pPr>
            <a:r>
              <a:rPr lang="en-US" dirty="0"/>
              <a:t>Numerical estimation</a:t>
            </a:r>
          </a:p>
          <a:p>
            <a:pPr lvl="1">
              <a:spcBef>
                <a:spcPts val="600"/>
              </a:spcBef>
              <a:spcAft>
                <a:spcPts val="600"/>
              </a:spcAft>
            </a:pPr>
            <a:r>
              <a:rPr lang="en-US" dirty="0"/>
              <a:t>Qualitative categorization</a:t>
            </a:r>
          </a:p>
          <a:p>
            <a:pPr lvl="1">
              <a:spcBef>
                <a:spcPts val="600"/>
              </a:spcBef>
              <a:spcAft>
                <a:spcPts val="600"/>
              </a:spcAft>
            </a:pPr>
            <a:r>
              <a:rPr lang="en-US" dirty="0"/>
              <a:t>Cycle-counting estimation</a:t>
            </a:r>
          </a:p>
        </p:txBody>
      </p:sp>
      <p:sp>
        <p:nvSpPr>
          <p:cNvPr id="5" name="TextBox 4">
            <a:extLst>
              <a:ext uri="{FF2B5EF4-FFF2-40B4-BE49-F238E27FC236}">
                <a16:creationId xmlns:a16="http://schemas.microsoft.com/office/drawing/2014/main" id="{5A03AA1E-3592-42FD-AD5D-2190FA744354}"/>
              </a:ext>
            </a:extLst>
          </p:cNvPr>
          <p:cNvSpPr txBox="1"/>
          <p:nvPr/>
        </p:nvSpPr>
        <p:spPr>
          <a:xfrm>
            <a:off x="5957455" y="5522303"/>
            <a:ext cx="6234545" cy="584775"/>
          </a:xfrm>
          <a:prstGeom prst="rect">
            <a:avLst/>
          </a:prstGeom>
          <a:noFill/>
        </p:spPr>
        <p:txBody>
          <a:bodyPr wrap="square">
            <a:spAutoFit/>
          </a:bodyPr>
          <a:lstStyle/>
          <a:p>
            <a:r>
              <a:rPr lang="en-US" sz="1600" dirty="0">
                <a:effectLst/>
                <a:latin typeface="Times New Roman" panose="02020603050405020304" pitchFamily="18" charset="0"/>
                <a:ea typeface="Book Antiqua" panose="02040602050305030304" pitchFamily="18" charset="0"/>
                <a:cs typeface="Book Antiqua" panose="02040602050305030304" pitchFamily="18" charset="0"/>
              </a:rPr>
              <a:t>U.S. Department of Defense, </a:t>
            </a:r>
            <a:r>
              <a:rPr lang="en-US" sz="1600" i="1" dirty="0">
                <a:effectLst/>
                <a:latin typeface="Times New Roman" panose="02020603050405020304" pitchFamily="18" charset="0"/>
                <a:ea typeface="Book Antiqua" panose="02040602050305030304" pitchFamily="18" charset="0"/>
                <a:cs typeface="Book Antiqua" panose="02040602050305030304" pitchFamily="18" charset="0"/>
              </a:rPr>
              <a:t>MIL-STD-810: Environmental Engineering Considerations [Standard], </a:t>
            </a:r>
            <a:r>
              <a:rPr lang="en-US" sz="1600" dirty="0">
                <a:effectLst/>
                <a:latin typeface="Times New Roman" panose="02020603050405020304" pitchFamily="18" charset="0"/>
                <a:ea typeface="Book Antiqua" panose="02040602050305030304" pitchFamily="18" charset="0"/>
                <a:cs typeface="Book Antiqua" panose="02040602050305030304" pitchFamily="18" charset="0"/>
              </a:rPr>
              <a:t>Department of Defense, 2019.</a:t>
            </a:r>
            <a:endParaRPr lang="en-US" sz="1600" dirty="0"/>
          </a:p>
        </p:txBody>
      </p:sp>
    </p:spTree>
    <p:extLst>
      <p:ext uri="{BB962C8B-B14F-4D97-AF65-F5344CB8AC3E}">
        <p14:creationId xmlns:p14="http://schemas.microsoft.com/office/powerpoint/2010/main" val="3550759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C2D6A-8EBD-45B5-B9E4-94D36B146D53}"/>
              </a:ext>
            </a:extLst>
          </p:cNvPr>
          <p:cNvSpPr>
            <a:spLocks noGrp="1"/>
          </p:cNvSpPr>
          <p:nvPr>
            <p:ph type="title"/>
          </p:nvPr>
        </p:nvSpPr>
        <p:spPr/>
        <p:txBody>
          <a:bodyPr/>
          <a:lstStyle/>
          <a:p>
            <a:r>
              <a:rPr lang="en-US" dirty="0"/>
              <a:t>Numerical Estimation of Expected Life Cycle Loads</a:t>
            </a:r>
          </a:p>
        </p:txBody>
      </p:sp>
      <p:sp>
        <p:nvSpPr>
          <p:cNvPr id="3" name="Text Placeholder 2">
            <a:extLst>
              <a:ext uri="{FF2B5EF4-FFF2-40B4-BE49-F238E27FC236}">
                <a16:creationId xmlns:a16="http://schemas.microsoft.com/office/drawing/2014/main" id="{56DD340E-DD8C-464A-BC3B-32CC60B99B1B}"/>
              </a:ext>
            </a:extLst>
          </p:cNvPr>
          <p:cNvSpPr>
            <a:spLocks noGrp="1"/>
          </p:cNvSpPr>
          <p:nvPr>
            <p:ph idx="1"/>
          </p:nvPr>
        </p:nvSpPr>
        <p:spPr>
          <a:xfrm>
            <a:off x="914400" y="990599"/>
            <a:ext cx="10363200" cy="4051917"/>
          </a:xfrm>
        </p:spPr>
        <p:txBody>
          <a:bodyPr/>
          <a:lstStyle/>
          <a:p>
            <a:pPr>
              <a:spcBef>
                <a:spcPts val="600"/>
              </a:spcBef>
              <a:spcAft>
                <a:spcPts val="600"/>
              </a:spcAft>
            </a:pPr>
            <a:r>
              <a:rPr lang="en-US" dirty="0">
                <a:effectLst/>
                <a:latin typeface="Times New Roman" panose="02020603050405020304" pitchFamily="18" charset="0"/>
                <a:ea typeface="Book Antiqua" panose="02040602050305030304" pitchFamily="18" charset="0"/>
                <a:cs typeface="Book Antiqua" panose="02040602050305030304" pitchFamily="18" charset="0"/>
              </a:rPr>
              <a:t>Numerical estimates of expected life cycle profile conditions are point estimates of the loads that a product experiences.</a:t>
            </a:r>
          </a:p>
          <a:p>
            <a:pPr>
              <a:spcBef>
                <a:spcPts val="600"/>
              </a:spcBef>
              <a:spcAft>
                <a:spcPts val="600"/>
              </a:spcAft>
            </a:pPr>
            <a:r>
              <a:rPr lang="en-US" dirty="0">
                <a:latin typeface="Times New Roman" panose="02020603050405020304" pitchFamily="18" charset="0"/>
                <a:ea typeface="Book Antiqua" panose="02040602050305030304" pitchFamily="18" charset="0"/>
                <a:cs typeface="Book Antiqua" panose="02040602050305030304" pitchFamily="18" charset="0"/>
              </a:rPr>
              <a:t>Numerical point estimates of life cycle loads can come from multiple sources, including:</a:t>
            </a:r>
          </a:p>
          <a:p>
            <a:pPr lvl="1">
              <a:spcBef>
                <a:spcPts val="600"/>
              </a:spcBef>
              <a:spcAft>
                <a:spcPts val="600"/>
              </a:spcAft>
            </a:pPr>
            <a:r>
              <a:rPr lang="en-US" dirty="0">
                <a:latin typeface="Times New Roman" panose="02020603050405020304" pitchFamily="18" charset="0"/>
                <a:ea typeface="Book Antiqua" panose="02040602050305030304" pitchFamily="18" charset="0"/>
                <a:cs typeface="Book Antiqua" panose="02040602050305030304" pitchFamily="18" charset="0"/>
              </a:rPr>
              <a:t>simulation of operation</a:t>
            </a:r>
          </a:p>
          <a:p>
            <a:pPr lvl="1">
              <a:spcBef>
                <a:spcPts val="600"/>
              </a:spcBef>
              <a:spcAft>
                <a:spcPts val="600"/>
              </a:spcAft>
            </a:pPr>
            <a:r>
              <a:rPr lang="en-US" dirty="0">
                <a:latin typeface="Times New Roman" panose="02020603050405020304" pitchFamily="18" charset="0"/>
                <a:ea typeface="Book Antiqua" panose="02040602050305030304" pitchFamily="18" charset="0"/>
                <a:cs typeface="Book Antiqua" panose="02040602050305030304" pitchFamily="18" charset="0"/>
              </a:rPr>
              <a:t>historical weather data</a:t>
            </a:r>
          </a:p>
          <a:p>
            <a:pPr lvl="1">
              <a:spcBef>
                <a:spcPts val="600"/>
              </a:spcBef>
              <a:spcAft>
                <a:spcPts val="600"/>
              </a:spcAft>
            </a:pPr>
            <a:r>
              <a:rPr lang="en-US" dirty="0">
                <a:latin typeface="Times New Roman" panose="02020603050405020304" pitchFamily="18" charset="0"/>
                <a:ea typeface="Book Antiqua" panose="02040602050305030304" pitchFamily="18" charset="0"/>
                <a:cs typeface="Book Antiqua" panose="02040602050305030304" pitchFamily="18" charset="0"/>
              </a:rPr>
              <a:t>operation parameters</a:t>
            </a:r>
          </a:p>
          <a:p>
            <a:pPr lvl="1">
              <a:spcBef>
                <a:spcPts val="600"/>
              </a:spcBef>
              <a:spcAft>
                <a:spcPts val="600"/>
              </a:spcAft>
            </a:pPr>
            <a:r>
              <a:rPr lang="en-US" dirty="0">
                <a:latin typeface="Times New Roman" panose="02020603050405020304" pitchFamily="18" charset="0"/>
                <a:ea typeface="Book Antiqua" panose="02040602050305030304" pitchFamily="18" charset="0"/>
                <a:cs typeface="Book Antiqua" panose="02040602050305030304" pitchFamily="18" charset="0"/>
              </a:rPr>
              <a:t>standards and procedures for completing a manufacturing step</a:t>
            </a:r>
          </a:p>
          <a:p>
            <a:pPr lvl="1">
              <a:spcBef>
                <a:spcPts val="600"/>
              </a:spcBef>
              <a:spcAft>
                <a:spcPts val="600"/>
              </a:spcAft>
            </a:pPr>
            <a:r>
              <a:rPr lang="en-US" dirty="0">
                <a:latin typeface="Times New Roman" panose="02020603050405020304" pitchFamily="18" charset="0"/>
              </a:rPr>
              <a:t>…</a:t>
            </a:r>
            <a:endParaRPr lang="en-US" dirty="0"/>
          </a:p>
        </p:txBody>
      </p:sp>
    </p:spTree>
    <p:extLst>
      <p:ext uri="{BB962C8B-B14F-4D97-AF65-F5344CB8AC3E}">
        <p14:creationId xmlns:p14="http://schemas.microsoft.com/office/powerpoint/2010/main" val="1699497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12429-1E26-4D2E-A310-96751D39F5E1}"/>
              </a:ext>
            </a:extLst>
          </p:cNvPr>
          <p:cNvSpPr>
            <a:spLocks noGrp="1"/>
          </p:cNvSpPr>
          <p:nvPr>
            <p:ph type="title"/>
          </p:nvPr>
        </p:nvSpPr>
        <p:spPr>
          <a:xfrm>
            <a:off x="0" y="73744"/>
            <a:ext cx="12192000" cy="838200"/>
          </a:xfrm>
        </p:spPr>
        <p:txBody>
          <a:bodyPr/>
          <a:lstStyle/>
          <a:p>
            <a:r>
              <a:rPr lang="en-US" dirty="0"/>
              <a:t>Numerically Estimable Life Cycle Profile Loads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69123E15-3D5F-4E6E-B6E9-FFEBC21FA4F7}"/>
                  </a:ext>
                </a:extLst>
              </p:cNvPr>
              <p:cNvGraphicFramePr>
                <a:graphicFrameLocks noGrp="1"/>
              </p:cNvGraphicFramePr>
              <p:nvPr/>
            </p:nvGraphicFramePr>
            <p:xfrm>
              <a:off x="1533072" y="887998"/>
              <a:ext cx="9125856" cy="5472506"/>
            </p:xfrm>
            <a:graphic>
              <a:graphicData uri="http://schemas.openxmlformats.org/drawingml/2006/table">
                <a:tbl>
                  <a:tblPr firstRow="1" firstCol="1" bandRow="1">
                    <a:tableStyleId>{5C22544A-7EE6-4342-B048-85BDC9FD1C3A}</a:tableStyleId>
                  </a:tblPr>
                  <a:tblGrid>
                    <a:gridCol w="4370976">
                      <a:extLst>
                        <a:ext uri="{9D8B030D-6E8A-4147-A177-3AD203B41FA5}">
                          <a16:colId xmlns:a16="http://schemas.microsoft.com/office/drawing/2014/main" val="1617856617"/>
                        </a:ext>
                      </a:extLst>
                    </a:gridCol>
                    <a:gridCol w="4754880">
                      <a:extLst>
                        <a:ext uri="{9D8B030D-6E8A-4147-A177-3AD203B41FA5}">
                          <a16:colId xmlns:a16="http://schemas.microsoft.com/office/drawing/2014/main" val="708881696"/>
                        </a:ext>
                      </a:extLst>
                    </a:gridCol>
                  </a:tblGrid>
                  <a:tr h="731631">
                    <a:tc>
                      <a:txBody>
                        <a:bodyPr/>
                        <a:lstStyle/>
                        <a:p>
                          <a:pPr marL="0" marR="0" indent="0" algn="ctr">
                            <a:spcBef>
                              <a:spcPts val="600"/>
                            </a:spcBef>
                            <a:spcAft>
                              <a:spcPts val="600"/>
                            </a:spcAft>
                          </a:pPr>
                          <a:r>
                            <a:rPr lang="en-US" sz="2000" kern="1200" dirty="0">
                              <a:solidFill>
                                <a:schemeClr val="tx1"/>
                              </a:solidFill>
                              <a:effectLst/>
                              <a:latin typeface="Times New Roman" panose="02020603050405020304" pitchFamily="18" charset="0"/>
                              <a:cs typeface="Times New Roman" panose="02020603050405020304" pitchFamily="18" charset="0"/>
                            </a:rPr>
                            <a:t>Life Cycle Profile Loads</a:t>
                          </a:r>
                          <a:endParaRPr lang="en-US" sz="200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a:spcBef>
                              <a:spcPts val="600"/>
                            </a:spcBef>
                            <a:spcAft>
                              <a:spcPts val="600"/>
                            </a:spcAft>
                          </a:pPr>
                          <a:r>
                            <a:rPr lang="en-US" sz="2000" kern="1200" dirty="0">
                              <a:solidFill>
                                <a:schemeClr val="tx1"/>
                              </a:solidFill>
                              <a:effectLst/>
                              <a:latin typeface="Times New Roman" panose="02020603050405020304" pitchFamily="18" charset="0"/>
                              <a:cs typeface="Times New Roman" panose="02020603050405020304" pitchFamily="18" charset="0"/>
                            </a:rPr>
                            <a:t>Units for Numerical Estimation of Range of Expected Loads</a:t>
                          </a:r>
                          <a:endParaRPr lang="en-US" sz="200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4766268"/>
                      </a:ext>
                    </a:extLst>
                  </a:tr>
                  <a:tr h="365816">
                    <a:tc>
                      <a:txBody>
                        <a:bodyPr/>
                        <a:lstStyle/>
                        <a:p>
                          <a:pPr marL="0" marR="0" indent="0" algn="ctr">
                            <a:spcBef>
                              <a:spcPts val="600"/>
                            </a:spcBef>
                            <a:spcAft>
                              <a:spcPts val="600"/>
                            </a:spcAft>
                          </a:pPr>
                          <a:r>
                            <a:rPr lang="en-US" sz="2000" b="0" dirty="0">
                              <a:solidFill>
                                <a:schemeClr val="tx1"/>
                              </a:solidFill>
                              <a:effectLst/>
                              <a:latin typeface="Times New Roman" panose="02020603050405020304" pitchFamily="18" charset="0"/>
                              <a:cs typeface="Times New Roman" panose="02020603050405020304" pitchFamily="18" charset="0"/>
                            </a:rPr>
                            <a:t>Temperature</a:t>
                          </a:r>
                          <a:endParaRPr lang="en-US" sz="2000" b="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a:spcBef>
                              <a:spcPts val="600"/>
                            </a:spcBef>
                            <a:spcAft>
                              <a:spcPts val="600"/>
                            </a:spcAft>
                          </a:pPr>
                          <a14:m>
                            <m:oMath xmlns:m="http://schemas.openxmlformats.org/officeDocument/2006/math">
                              <m:r>
                                <a:rPr lang="en-US" sz="2000" smtClean="0">
                                  <a:solidFill>
                                    <a:schemeClr val="tx1"/>
                                  </a:solidFill>
                                  <a:effectLst/>
                                  <a:latin typeface="Cambria Math" panose="02040503050406030204" pitchFamily="18" charset="0"/>
                                </a:rPr>
                                <m:t>℃</m:t>
                              </m:r>
                            </m:oMath>
                          </a14:m>
                          <a:r>
                            <a:rPr lang="en-US" sz="200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rPr>
                            <a:t>, K</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6676517"/>
                      </a:ext>
                    </a:extLst>
                  </a:tr>
                  <a:tr h="365816">
                    <a:tc>
                      <a:txBody>
                        <a:bodyPr/>
                        <a:lstStyle/>
                        <a:p>
                          <a:pPr marL="0" marR="0" indent="0" algn="ctr">
                            <a:spcBef>
                              <a:spcPts val="600"/>
                            </a:spcBef>
                            <a:spcAft>
                              <a:spcPts val="600"/>
                            </a:spcAft>
                          </a:pPr>
                          <a:r>
                            <a:rPr lang="en-US" sz="2000" b="0" dirty="0">
                              <a:solidFill>
                                <a:schemeClr val="tx1"/>
                              </a:solidFill>
                              <a:effectLst/>
                              <a:latin typeface="Times New Roman" panose="02020603050405020304" pitchFamily="18" charset="0"/>
                              <a:cs typeface="Times New Roman" panose="02020603050405020304" pitchFamily="18" charset="0"/>
                            </a:rPr>
                            <a:t>Atmospheric Pressure</a:t>
                          </a:r>
                          <a:endParaRPr lang="en-US" sz="2000" b="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a:spcBef>
                              <a:spcPts val="600"/>
                            </a:spcBef>
                            <a:spcAft>
                              <a:spcPts val="600"/>
                            </a:spcAft>
                          </a:pPr>
                          <a:r>
                            <a:rPr lang="en-US" sz="2000" dirty="0">
                              <a:solidFill>
                                <a:schemeClr val="tx1"/>
                              </a:solidFill>
                              <a:effectLst/>
                              <a:latin typeface="Times New Roman" panose="02020603050405020304" pitchFamily="18" charset="0"/>
                              <a:cs typeface="Times New Roman" panose="02020603050405020304" pitchFamily="18" charset="0"/>
                            </a:rPr>
                            <a:t>kPa, atm</a:t>
                          </a:r>
                          <a:endParaRPr lang="en-US" sz="200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75793579"/>
                      </a:ext>
                    </a:extLst>
                  </a:tr>
                  <a:tr h="365816">
                    <a:tc>
                      <a:txBody>
                        <a:bodyPr/>
                        <a:lstStyle/>
                        <a:p>
                          <a:pPr marL="0" marR="0" indent="0" algn="ctr">
                            <a:spcBef>
                              <a:spcPts val="600"/>
                            </a:spcBef>
                            <a:spcAft>
                              <a:spcPts val="600"/>
                            </a:spcAft>
                          </a:pPr>
                          <a:r>
                            <a:rPr lang="en-US" sz="2000" b="0" dirty="0">
                              <a:solidFill>
                                <a:schemeClr val="tx1"/>
                              </a:solidFill>
                              <a:effectLst/>
                              <a:latin typeface="Times New Roman" panose="02020603050405020304" pitchFamily="18" charset="0"/>
                              <a:cs typeface="Times New Roman" panose="02020603050405020304" pitchFamily="18" charset="0"/>
                            </a:rPr>
                            <a:t>Humidity</a:t>
                          </a:r>
                          <a:endParaRPr lang="en-US" sz="2000" b="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a:spcBef>
                              <a:spcPts val="600"/>
                            </a:spcBef>
                            <a:spcAft>
                              <a:spcPts val="600"/>
                            </a:spcAft>
                          </a:pPr>
                          <a:r>
                            <a:rPr lang="en-US" sz="2000" dirty="0">
                              <a:solidFill>
                                <a:schemeClr val="tx1"/>
                              </a:solidFill>
                              <a:effectLst/>
                              <a:latin typeface="Times New Roman" panose="02020603050405020304" pitchFamily="18" charset="0"/>
                              <a:cs typeface="Times New Roman" panose="02020603050405020304" pitchFamily="18" charset="0"/>
                            </a:rPr>
                            <a:t>%RH</a:t>
                          </a:r>
                          <a:endParaRPr lang="en-US" sz="200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5151519"/>
                      </a:ext>
                    </a:extLst>
                  </a:tr>
                  <a:tr h="894216">
                    <a:tc>
                      <a:txBody>
                        <a:bodyPr/>
                        <a:lstStyle/>
                        <a:p>
                          <a:pPr marL="0" marR="0" indent="0" algn="ctr">
                            <a:spcBef>
                              <a:spcPts val="600"/>
                            </a:spcBef>
                            <a:spcAft>
                              <a:spcPts val="600"/>
                            </a:spcAft>
                          </a:pPr>
                          <a:r>
                            <a:rPr lang="en-US" sz="2000" b="0" dirty="0">
                              <a:solidFill>
                                <a:schemeClr val="tx1"/>
                              </a:solidFill>
                              <a:effectLst/>
                              <a:latin typeface="Times New Roman" panose="02020603050405020304" pitchFamily="18" charset="0"/>
                              <a:cs typeface="Times New Roman" panose="02020603050405020304" pitchFamily="18" charset="0"/>
                            </a:rPr>
                            <a:t>Thermal Shock</a:t>
                          </a:r>
                          <a:endParaRPr lang="en-US" sz="2000" b="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Temperature</a:t>
                          </a:r>
                          <a:r>
                            <a:rPr lang="en-US" sz="2000" baseline="0" dirty="0">
                              <a:solidFill>
                                <a:schemeClr val="tx1"/>
                              </a:solidFill>
                              <a:effectLst/>
                              <a:latin typeface="Times New Roman" panose="02020603050405020304" pitchFamily="18" charset="0"/>
                              <a:cs typeface="Times New Roman" panose="02020603050405020304" pitchFamily="18" charset="0"/>
                            </a:rPr>
                            <a:t> ramp rate </a:t>
                          </a:r>
                          <a:r>
                            <a:rPr lang="en-US" sz="2000" dirty="0">
                              <a:solidFill>
                                <a:schemeClr val="tx1"/>
                              </a:solidFill>
                              <a:effectLst/>
                              <a:latin typeface="Times New Roman" panose="02020603050405020304" pitchFamily="18" charset="0"/>
                              <a:cs typeface="Times New Roman" panose="02020603050405020304" pitchFamily="18" charset="0"/>
                            </a:rPr>
                            <a:t>(</a:t>
                          </a:r>
                          <a14:m>
                            <m:oMath xmlns:m="http://schemas.openxmlformats.org/officeDocument/2006/math">
                              <m:f>
                                <m:fPr>
                                  <m:ctrlPr>
                                    <a:rPr lang="en-US" sz="2000" i="1">
                                      <a:solidFill>
                                        <a:schemeClr val="tx1"/>
                                      </a:solidFill>
                                      <a:effectLst/>
                                      <a:latin typeface="Cambria Math" panose="02040503050406030204" pitchFamily="18" charset="0"/>
                                    </a:rPr>
                                  </m:ctrlPr>
                                </m:fPr>
                                <m:num>
                                  <m:r>
                                    <a:rPr lang="en-US" sz="2000">
                                      <a:solidFill>
                                        <a:schemeClr val="tx1"/>
                                      </a:solidFill>
                                      <a:effectLst/>
                                      <a:latin typeface="Cambria Math" panose="02040503050406030204" pitchFamily="18" charset="0"/>
                                    </a:rPr>
                                    <m:t>℃</m:t>
                                  </m:r>
                                </m:num>
                                <m:den>
                                  <m:r>
                                    <m:rPr>
                                      <m:sty m:val="p"/>
                                    </m:rPr>
                                    <a:rPr lang="en-US" sz="2000">
                                      <a:solidFill>
                                        <a:schemeClr val="tx1"/>
                                      </a:solidFill>
                                      <a:effectLst/>
                                      <a:latin typeface="Cambria Math" panose="02040503050406030204" pitchFamily="18" charset="0"/>
                                    </a:rPr>
                                    <m:t>s</m:t>
                                  </m:r>
                                </m:den>
                              </m:f>
                            </m:oMath>
                          </a14:m>
                          <a:r>
                            <a:rPr lang="en-US" sz="2000" dirty="0">
                              <a:solidFill>
                                <a:schemeClr val="tx1"/>
                              </a:solidFill>
                              <a:effectLst/>
                              <a:latin typeface="Times New Roman" panose="02020603050405020304" pitchFamily="18" charset="0"/>
                              <a:cs typeface="Times New Roman" panose="02020603050405020304" pitchFamily="18" charset="0"/>
                            </a:rPr>
                            <a:t>), </a:t>
                          </a:r>
                        </a:p>
                        <a:p>
                          <a:pPr marL="0" marR="0" indent="0" algn="ctr">
                            <a:spcBef>
                              <a:spcPts val="0"/>
                            </a:spcBef>
                            <a:spcAft>
                              <a:spcPts val="0"/>
                            </a:spcAft>
                          </a:pPr>
                          <a:r>
                            <a:rPr lang="en-US" sz="200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rPr>
                            <a:t>maximum and minimum temperatures (</a:t>
                          </a:r>
                          <a14:m>
                            <m:oMath xmlns:m="http://schemas.openxmlformats.org/officeDocument/2006/math">
                              <m:r>
                                <a:rPr lang="en-US" sz="2000" smtClean="0">
                                  <a:solidFill>
                                    <a:schemeClr val="tx1"/>
                                  </a:solidFill>
                                  <a:effectLst/>
                                  <a:latin typeface="Cambria Math" panose="02040503050406030204" pitchFamily="18" charset="0"/>
                                </a:rPr>
                                <m:t>℃</m:t>
                              </m:r>
                            </m:oMath>
                          </a14:m>
                          <a:r>
                            <a:rPr lang="en-US" sz="200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5920721"/>
                      </a:ext>
                    </a:extLst>
                  </a:tr>
                  <a:tr h="740038">
                    <a:tc>
                      <a:txBody>
                        <a:bodyPr/>
                        <a:lstStyle/>
                        <a:p>
                          <a:pPr marL="0" marR="0" indent="0" algn="ctr">
                            <a:spcBef>
                              <a:spcPts val="600"/>
                            </a:spcBef>
                            <a:spcAft>
                              <a:spcPts val="600"/>
                            </a:spcAft>
                          </a:pPr>
                          <a:r>
                            <a:rPr lang="en-US" sz="2000" b="0" dirty="0">
                              <a:solidFill>
                                <a:schemeClr val="tx1"/>
                              </a:solidFill>
                              <a:effectLst/>
                              <a:latin typeface="Times New Roman" panose="02020603050405020304" pitchFamily="18" charset="0"/>
                              <a:cs typeface="Times New Roman" panose="02020603050405020304" pitchFamily="18" charset="0"/>
                            </a:rPr>
                            <a:t>Solar Radiation</a:t>
                          </a:r>
                          <a:endParaRPr lang="en-US" sz="2000" b="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a:spcBef>
                              <a:spcPts val="600"/>
                            </a:spcBef>
                            <a:spcAft>
                              <a:spcPts val="600"/>
                            </a:spcAft>
                          </a:pPr>
                          <a14:m>
                            <m:oMathPara xmlns:m="http://schemas.openxmlformats.org/officeDocument/2006/math">
                              <m:oMathParaPr>
                                <m:jc m:val="center"/>
                              </m:oMathParaPr>
                              <m:oMath xmlns:m="http://schemas.openxmlformats.org/officeDocument/2006/math">
                                <m:f>
                                  <m:fPr>
                                    <m:ctrlPr>
                                      <a:rPr lang="en-US" sz="1600" i="1">
                                        <a:solidFill>
                                          <a:schemeClr val="tx1"/>
                                        </a:solidFill>
                                        <a:effectLst/>
                                        <a:latin typeface="Cambria Math" panose="02040503050406030204" pitchFamily="18" charset="0"/>
                                      </a:rPr>
                                    </m:ctrlPr>
                                  </m:fPr>
                                  <m:num>
                                    <m:r>
                                      <m:rPr>
                                        <m:sty m:val="p"/>
                                      </m:rPr>
                                      <a:rPr lang="en-US" sz="1600">
                                        <a:solidFill>
                                          <a:schemeClr val="tx1"/>
                                        </a:solidFill>
                                        <a:effectLst/>
                                        <a:latin typeface="Cambria Math" panose="02040503050406030204" pitchFamily="18" charset="0"/>
                                      </a:rPr>
                                      <m:t>kWh</m:t>
                                    </m:r>
                                  </m:num>
                                  <m:den>
                                    <m:sSup>
                                      <m:sSupPr>
                                        <m:ctrlPr>
                                          <a:rPr lang="en-US" sz="1600" i="1">
                                            <a:solidFill>
                                              <a:schemeClr val="tx1"/>
                                            </a:solidFill>
                                            <a:effectLst/>
                                            <a:latin typeface="Cambria Math" panose="02040503050406030204" pitchFamily="18" charset="0"/>
                                          </a:rPr>
                                        </m:ctrlPr>
                                      </m:sSupPr>
                                      <m:e>
                                        <m:r>
                                          <m:rPr>
                                            <m:sty m:val="p"/>
                                          </m:rPr>
                                          <a:rPr lang="en-US" sz="1600">
                                            <a:solidFill>
                                              <a:schemeClr val="tx1"/>
                                            </a:solidFill>
                                            <a:effectLst/>
                                            <a:latin typeface="Cambria Math" panose="02040503050406030204" pitchFamily="18" charset="0"/>
                                          </a:rPr>
                                          <m:t>m</m:t>
                                        </m:r>
                                      </m:e>
                                      <m:sup>
                                        <m:r>
                                          <a:rPr lang="en-US" sz="1600">
                                            <a:solidFill>
                                              <a:schemeClr val="tx1"/>
                                            </a:solidFill>
                                            <a:effectLst/>
                                            <a:latin typeface="Cambria Math" panose="02040503050406030204" pitchFamily="18" charset="0"/>
                                          </a:rPr>
                                          <m:t>2</m:t>
                                        </m:r>
                                      </m:sup>
                                    </m:sSup>
                                    <m:r>
                                      <m:rPr>
                                        <m:sty m:val="p"/>
                                      </m:rPr>
                                      <a:rPr lang="en-US" sz="1600">
                                        <a:solidFill>
                                          <a:schemeClr val="tx1"/>
                                        </a:solidFill>
                                        <a:effectLst/>
                                        <a:latin typeface="Cambria Math" panose="02040503050406030204" pitchFamily="18" charset="0"/>
                                      </a:rPr>
                                      <m:t>day</m:t>
                                    </m:r>
                                  </m:den>
                                </m:f>
                              </m:oMath>
                            </m:oMathPara>
                          </a14:m>
                          <a:endParaRPr lang="en-US" sz="200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0423216"/>
                      </a:ext>
                    </a:extLst>
                  </a:tr>
                  <a:tr h="365816">
                    <a:tc>
                      <a:txBody>
                        <a:bodyPr/>
                        <a:lstStyle/>
                        <a:p>
                          <a:pPr marL="0" marR="0" indent="0" algn="ctr">
                            <a:spcBef>
                              <a:spcPts val="600"/>
                            </a:spcBef>
                            <a:spcAft>
                              <a:spcPts val="600"/>
                            </a:spcAft>
                          </a:pPr>
                          <a:r>
                            <a:rPr lang="en-US" sz="2000" b="0" dirty="0">
                              <a:solidFill>
                                <a:schemeClr val="tx1"/>
                              </a:solidFill>
                              <a:effectLst/>
                              <a:latin typeface="Times New Roman" panose="02020603050405020304" pitchFamily="18" charset="0"/>
                              <a:cs typeface="Times New Roman" panose="02020603050405020304" pitchFamily="18" charset="0"/>
                            </a:rPr>
                            <a:t>Rain</a:t>
                          </a:r>
                          <a:endParaRPr lang="en-US" sz="2000" b="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a:spcBef>
                              <a:spcPts val="600"/>
                            </a:spcBef>
                            <a:spcAft>
                              <a:spcPts val="600"/>
                            </a:spcAft>
                          </a:pPr>
                          <a:r>
                            <a:rPr lang="en-US" sz="2000" dirty="0">
                              <a:solidFill>
                                <a:schemeClr val="tx1"/>
                              </a:solidFill>
                              <a:effectLst/>
                              <a:latin typeface="Times New Roman" panose="02020603050405020304" pitchFamily="18" charset="0"/>
                              <a:cs typeface="Times New Roman" panose="02020603050405020304" pitchFamily="18" charset="0"/>
                            </a:rPr>
                            <a:t>Rainfall (cm)</a:t>
                          </a:r>
                          <a:endParaRPr lang="en-US" sz="200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5210332"/>
                      </a:ext>
                    </a:extLst>
                  </a:tr>
                  <a:tr h="365816">
                    <a:tc>
                      <a:txBody>
                        <a:bodyPr/>
                        <a:lstStyle/>
                        <a:p>
                          <a:pPr marL="0" marR="0" indent="0" algn="ctr">
                            <a:spcBef>
                              <a:spcPts val="600"/>
                            </a:spcBef>
                            <a:spcAft>
                              <a:spcPts val="600"/>
                            </a:spcAft>
                          </a:pPr>
                          <a:r>
                            <a:rPr lang="en-US" sz="2000" b="0" dirty="0">
                              <a:solidFill>
                                <a:schemeClr val="tx1"/>
                              </a:solidFill>
                              <a:effectLst/>
                              <a:latin typeface="Times New Roman" panose="02020603050405020304" pitchFamily="18" charset="0"/>
                              <a:cs typeface="Times New Roman" panose="02020603050405020304" pitchFamily="18" charset="0"/>
                            </a:rPr>
                            <a:t>Force Loads (Force, Pressure, Torque)</a:t>
                          </a:r>
                          <a:endParaRPr lang="en-US" sz="2000" b="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a:spcBef>
                              <a:spcPts val="600"/>
                            </a:spcBef>
                            <a:spcAft>
                              <a:spcPts val="600"/>
                            </a:spcAft>
                          </a:pPr>
                          <a:r>
                            <a:rPr lang="en-US" sz="2000" dirty="0">
                              <a:solidFill>
                                <a:schemeClr val="tx1"/>
                              </a:solidFill>
                              <a:effectLst/>
                              <a:latin typeface="Times New Roman" panose="02020603050405020304" pitchFamily="18" charset="0"/>
                              <a:cs typeface="Times New Roman" panose="02020603050405020304" pitchFamily="18" charset="0"/>
                            </a:rPr>
                            <a:t>N, Pa, Nm</a:t>
                          </a:r>
                          <a:endParaRPr lang="en-US" sz="200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4782134"/>
                      </a:ext>
                    </a:extLst>
                  </a:tr>
                  <a:tr h="484072">
                    <a:tc>
                      <a:txBody>
                        <a:bodyPr/>
                        <a:lstStyle/>
                        <a:p>
                          <a:pPr marL="0" marR="0" indent="0" algn="ctr">
                            <a:spcBef>
                              <a:spcPts val="600"/>
                            </a:spcBef>
                            <a:spcAft>
                              <a:spcPts val="600"/>
                            </a:spcAft>
                          </a:pPr>
                          <a:r>
                            <a:rPr lang="en-US" sz="2000" b="0" dirty="0">
                              <a:solidFill>
                                <a:schemeClr val="tx1"/>
                              </a:solidFill>
                              <a:effectLst/>
                              <a:latin typeface="Times New Roman" panose="02020603050405020304" pitchFamily="18" charset="0"/>
                              <a:cs typeface="Times New Roman" panose="02020603050405020304" pitchFamily="18" charset="0"/>
                            </a:rPr>
                            <a:t>Acceleration</a:t>
                          </a:r>
                          <a:endParaRPr lang="en-US" sz="2000" b="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a:spcBef>
                              <a:spcPts val="600"/>
                            </a:spcBef>
                            <a:spcAft>
                              <a:spcPts val="600"/>
                            </a:spcAft>
                          </a:pPr>
                          <a14:m>
                            <m:oMathPara xmlns:m="http://schemas.openxmlformats.org/officeDocument/2006/math">
                              <m:oMathParaPr>
                                <m:jc m:val="centerGroup"/>
                              </m:oMathParaPr>
                              <m:oMath xmlns:m="http://schemas.openxmlformats.org/officeDocument/2006/math">
                                <m:f>
                                  <m:fPr>
                                    <m:ctrlPr>
                                      <a:rPr lang="en-US" sz="1800" i="1">
                                        <a:solidFill>
                                          <a:schemeClr val="tx1"/>
                                        </a:solidFill>
                                        <a:effectLst/>
                                        <a:latin typeface="Cambria Math" panose="02040503050406030204" pitchFamily="18" charset="0"/>
                                      </a:rPr>
                                    </m:ctrlPr>
                                  </m:fPr>
                                  <m:num>
                                    <m:r>
                                      <m:rPr>
                                        <m:sty m:val="p"/>
                                      </m:rPr>
                                      <a:rPr lang="en-US" sz="1800">
                                        <a:solidFill>
                                          <a:schemeClr val="tx1"/>
                                        </a:solidFill>
                                        <a:effectLst/>
                                        <a:latin typeface="Cambria Math" panose="02040503050406030204" pitchFamily="18" charset="0"/>
                                      </a:rPr>
                                      <m:t>m</m:t>
                                    </m:r>
                                  </m:num>
                                  <m:den>
                                    <m:sSup>
                                      <m:sSupPr>
                                        <m:ctrlPr>
                                          <a:rPr lang="en-US" sz="1800" i="1">
                                            <a:solidFill>
                                              <a:schemeClr val="tx1"/>
                                            </a:solidFill>
                                            <a:effectLst/>
                                            <a:latin typeface="Cambria Math" panose="02040503050406030204" pitchFamily="18" charset="0"/>
                                          </a:rPr>
                                        </m:ctrlPr>
                                      </m:sSupPr>
                                      <m:e>
                                        <m:r>
                                          <m:rPr>
                                            <m:sty m:val="p"/>
                                          </m:rPr>
                                          <a:rPr lang="en-US" sz="1800">
                                            <a:solidFill>
                                              <a:schemeClr val="tx1"/>
                                            </a:solidFill>
                                            <a:effectLst/>
                                            <a:latin typeface="Cambria Math" panose="02040503050406030204" pitchFamily="18" charset="0"/>
                                          </a:rPr>
                                          <m:t>s</m:t>
                                        </m:r>
                                      </m:e>
                                      <m:sup>
                                        <m:r>
                                          <a:rPr lang="en-US" sz="1800">
                                            <a:solidFill>
                                              <a:schemeClr val="tx1"/>
                                            </a:solidFill>
                                            <a:effectLst/>
                                            <a:latin typeface="Cambria Math" panose="02040503050406030204" pitchFamily="18" charset="0"/>
                                          </a:rPr>
                                          <m:t>2</m:t>
                                        </m:r>
                                      </m:sup>
                                    </m:sSup>
                                  </m:den>
                                </m:f>
                              </m:oMath>
                            </m:oMathPara>
                          </a14:m>
                          <a:endParaRPr lang="en-US" sz="200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0275586"/>
                      </a:ext>
                    </a:extLst>
                  </a:tr>
                  <a:tr h="731631">
                    <a:tc>
                      <a:txBody>
                        <a:bodyPr/>
                        <a:lstStyle/>
                        <a:p>
                          <a:pPr marL="0" marR="0" indent="0" algn="ctr">
                            <a:spcBef>
                              <a:spcPts val="600"/>
                            </a:spcBef>
                            <a:spcAft>
                              <a:spcPts val="600"/>
                            </a:spcAft>
                          </a:pPr>
                          <a:r>
                            <a:rPr lang="en-US" sz="2000" b="0" dirty="0">
                              <a:solidFill>
                                <a:schemeClr val="tx1"/>
                              </a:solidFill>
                              <a:effectLst/>
                              <a:latin typeface="Times New Roman" panose="02020603050405020304" pitchFamily="18" charset="0"/>
                              <a:cs typeface="Times New Roman" panose="02020603050405020304" pitchFamily="18" charset="0"/>
                            </a:rPr>
                            <a:t>Vibration</a:t>
                          </a:r>
                          <a:endParaRPr lang="en-US" sz="2000" b="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a:spcBef>
                              <a:spcPts val="600"/>
                            </a:spcBef>
                            <a:spcAft>
                              <a:spcPts val="600"/>
                            </a:spcAft>
                          </a:pPr>
                          <a:r>
                            <a:rPr lang="en-US" sz="2000" dirty="0">
                              <a:solidFill>
                                <a:schemeClr val="tx1"/>
                              </a:solidFill>
                              <a:effectLst/>
                              <a:latin typeface="Times New Roman" panose="02020603050405020304" pitchFamily="18" charset="0"/>
                              <a:cs typeface="Times New Roman" panose="02020603050405020304" pitchFamily="18" charset="0"/>
                            </a:rPr>
                            <a:t>Overall acceleration induced by          random vibrations (Grms)</a:t>
                          </a:r>
                          <a:endParaRPr lang="en-US" sz="200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0069828"/>
                      </a:ext>
                    </a:extLst>
                  </a:tr>
                </a:tbl>
              </a:graphicData>
            </a:graphic>
          </p:graphicFrame>
        </mc:Choice>
        <mc:Fallback xmlns="">
          <p:graphicFrame>
            <p:nvGraphicFramePr>
              <p:cNvPr id="4" name="Table 3">
                <a:extLst>
                  <a:ext uri="{FF2B5EF4-FFF2-40B4-BE49-F238E27FC236}">
                    <a16:creationId xmlns:a16="http://schemas.microsoft.com/office/drawing/2014/main" id="{69123E15-3D5F-4E6E-B6E9-FFEBC21FA4F7}"/>
                  </a:ext>
                </a:extLst>
              </p:cNvPr>
              <p:cNvGraphicFramePr>
                <a:graphicFrameLocks noGrp="1"/>
              </p:cNvGraphicFramePr>
              <p:nvPr>
                <p:extLst>
                  <p:ext uri="{D42A27DB-BD31-4B8C-83A1-F6EECF244321}">
                    <p14:modId xmlns:p14="http://schemas.microsoft.com/office/powerpoint/2010/main" val="188737204"/>
                  </p:ext>
                </p:extLst>
              </p:nvPr>
            </p:nvGraphicFramePr>
            <p:xfrm>
              <a:off x="1533072" y="887998"/>
              <a:ext cx="9125856" cy="5472506"/>
            </p:xfrm>
            <a:graphic>
              <a:graphicData uri="http://schemas.openxmlformats.org/drawingml/2006/table">
                <a:tbl>
                  <a:tblPr firstRow="1" firstCol="1" bandRow="1">
                    <a:tableStyleId>{5C22544A-7EE6-4342-B048-85BDC9FD1C3A}</a:tableStyleId>
                  </a:tblPr>
                  <a:tblGrid>
                    <a:gridCol w="4370976">
                      <a:extLst>
                        <a:ext uri="{9D8B030D-6E8A-4147-A177-3AD203B41FA5}">
                          <a16:colId xmlns:a16="http://schemas.microsoft.com/office/drawing/2014/main" val="1617856617"/>
                        </a:ext>
                      </a:extLst>
                    </a:gridCol>
                    <a:gridCol w="4754880">
                      <a:extLst>
                        <a:ext uri="{9D8B030D-6E8A-4147-A177-3AD203B41FA5}">
                          <a16:colId xmlns:a16="http://schemas.microsoft.com/office/drawing/2014/main" val="708881696"/>
                        </a:ext>
                      </a:extLst>
                    </a:gridCol>
                  </a:tblGrid>
                  <a:tr h="731631">
                    <a:tc>
                      <a:txBody>
                        <a:bodyPr/>
                        <a:lstStyle/>
                        <a:p>
                          <a:pPr marL="0" marR="0" indent="0" algn="ctr">
                            <a:spcBef>
                              <a:spcPts val="600"/>
                            </a:spcBef>
                            <a:spcAft>
                              <a:spcPts val="600"/>
                            </a:spcAft>
                          </a:pPr>
                          <a:r>
                            <a:rPr lang="en-US" sz="2000" kern="1200" dirty="0">
                              <a:solidFill>
                                <a:schemeClr val="tx1"/>
                              </a:solidFill>
                              <a:effectLst/>
                              <a:latin typeface="Times New Roman" panose="02020603050405020304" pitchFamily="18" charset="0"/>
                              <a:cs typeface="Times New Roman" panose="02020603050405020304" pitchFamily="18" charset="0"/>
                            </a:rPr>
                            <a:t>Life Cycle Profile Loads</a:t>
                          </a:r>
                          <a:endParaRPr lang="en-US" sz="200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a:spcBef>
                              <a:spcPts val="600"/>
                            </a:spcBef>
                            <a:spcAft>
                              <a:spcPts val="600"/>
                            </a:spcAft>
                          </a:pPr>
                          <a:r>
                            <a:rPr lang="en-US" sz="2000" kern="1200" dirty="0">
                              <a:solidFill>
                                <a:schemeClr val="tx1"/>
                              </a:solidFill>
                              <a:effectLst/>
                              <a:latin typeface="Times New Roman" panose="02020603050405020304" pitchFamily="18" charset="0"/>
                              <a:cs typeface="Times New Roman" panose="02020603050405020304" pitchFamily="18" charset="0"/>
                            </a:rPr>
                            <a:t>Units for Numerical Estimation of Range of Expected Loads</a:t>
                          </a:r>
                          <a:endParaRPr lang="en-US" sz="200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4766268"/>
                      </a:ext>
                    </a:extLst>
                  </a:tr>
                  <a:tr h="365816">
                    <a:tc>
                      <a:txBody>
                        <a:bodyPr/>
                        <a:lstStyle/>
                        <a:p>
                          <a:pPr marL="0" marR="0" indent="0" algn="ctr">
                            <a:spcBef>
                              <a:spcPts val="600"/>
                            </a:spcBef>
                            <a:spcAft>
                              <a:spcPts val="600"/>
                            </a:spcAft>
                          </a:pPr>
                          <a:r>
                            <a:rPr lang="en-US" sz="2000" b="0" dirty="0">
                              <a:solidFill>
                                <a:schemeClr val="tx1"/>
                              </a:solidFill>
                              <a:effectLst/>
                              <a:latin typeface="Times New Roman" panose="02020603050405020304" pitchFamily="18" charset="0"/>
                              <a:cs typeface="Times New Roman" panose="02020603050405020304" pitchFamily="18" charset="0"/>
                            </a:rPr>
                            <a:t>Temperature</a:t>
                          </a:r>
                          <a:endParaRPr lang="en-US" sz="2000" b="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1933" t="-203333" r="-256" b="-1223333"/>
                          </a:stretch>
                        </a:blipFill>
                      </a:tcPr>
                    </a:tc>
                    <a:extLst>
                      <a:ext uri="{0D108BD9-81ED-4DB2-BD59-A6C34878D82A}">
                        <a16:rowId xmlns:a16="http://schemas.microsoft.com/office/drawing/2014/main" val="1936676517"/>
                      </a:ext>
                    </a:extLst>
                  </a:tr>
                  <a:tr h="365816">
                    <a:tc>
                      <a:txBody>
                        <a:bodyPr/>
                        <a:lstStyle/>
                        <a:p>
                          <a:pPr marL="0" marR="0" indent="0" algn="ctr">
                            <a:spcBef>
                              <a:spcPts val="600"/>
                            </a:spcBef>
                            <a:spcAft>
                              <a:spcPts val="600"/>
                            </a:spcAft>
                          </a:pPr>
                          <a:r>
                            <a:rPr lang="en-US" sz="2000" b="0" dirty="0">
                              <a:solidFill>
                                <a:schemeClr val="tx1"/>
                              </a:solidFill>
                              <a:effectLst/>
                              <a:latin typeface="Times New Roman" panose="02020603050405020304" pitchFamily="18" charset="0"/>
                              <a:cs typeface="Times New Roman" panose="02020603050405020304" pitchFamily="18" charset="0"/>
                            </a:rPr>
                            <a:t>Atmospheric Pressure</a:t>
                          </a:r>
                          <a:endParaRPr lang="en-US" sz="2000" b="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a:spcBef>
                              <a:spcPts val="600"/>
                            </a:spcBef>
                            <a:spcAft>
                              <a:spcPts val="600"/>
                            </a:spcAft>
                          </a:pPr>
                          <a:r>
                            <a:rPr lang="en-US" sz="2000" dirty="0">
                              <a:solidFill>
                                <a:schemeClr val="tx1"/>
                              </a:solidFill>
                              <a:effectLst/>
                              <a:latin typeface="Times New Roman" panose="02020603050405020304" pitchFamily="18" charset="0"/>
                              <a:cs typeface="Times New Roman" panose="02020603050405020304" pitchFamily="18" charset="0"/>
                            </a:rPr>
                            <a:t>kPa, atm</a:t>
                          </a:r>
                          <a:endParaRPr lang="en-US" sz="200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75793579"/>
                      </a:ext>
                    </a:extLst>
                  </a:tr>
                  <a:tr h="365816">
                    <a:tc>
                      <a:txBody>
                        <a:bodyPr/>
                        <a:lstStyle/>
                        <a:p>
                          <a:pPr marL="0" marR="0" indent="0" algn="ctr">
                            <a:spcBef>
                              <a:spcPts val="600"/>
                            </a:spcBef>
                            <a:spcAft>
                              <a:spcPts val="600"/>
                            </a:spcAft>
                          </a:pPr>
                          <a:r>
                            <a:rPr lang="en-US" sz="2000" b="0" dirty="0">
                              <a:solidFill>
                                <a:schemeClr val="tx1"/>
                              </a:solidFill>
                              <a:effectLst/>
                              <a:latin typeface="Times New Roman" panose="02020603050405020304" pitchFamily="18" charset="0"/>
                              <a:cs typeface="Times New Roman" panose="02020603050405020304" pitchFamily="18" charset="0"/>
                            </a:rPr>
                            <a:t>Humidity</a:t>
                          </a:r>
                          <a:endParaRPr lang="en-US" sz="2000" b="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a:spcBef>
                              <a:spcPts val="600"/>
                            </a:spcBef>
                            <a:spcAft>
                              <a:spcPts val="600"/>
                            </a:spcAft>
                          </a:pPr>
                          <a:r>
                            <a:rPr lang="en-US" sz="2000" dirty="0">
                              <a:solidFill>
                                <a:schemeClr val="tx1"/>
                              </a:solidFill>
                              <a:effectLst/>
                              <a:latin typeface="Times New Roman" panose="02020603050405020304" pitchFamily="18" charset="0"/>
                              <a:cs typeface="Times New Roman" panose="02020603050405020304" pitchFamily="18" charset="0"/>
                            </a:rPr>
                            <a:t>%RH</a:t>
                          </a:r>
                          <a:endParaRPr lang="en-US" sz="200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5151519"/>
                      </a:ext>
                    </a:extLst>
                  </a:tr>
                  <a:tr h="894216">
                    <a:tc>
                      <a:txBody>
                        <a:bodyPr/>
                        <a:lstStyle/>
                        <a:p>
                          <a:pPr marL="0" marR="0" indent="0" algn="ctr">
                            <a:spcBef>
                              <a:spcPts val="600"/>
                            </a:spcBef>
                            <a:spcAft>
                              <a:spcPts val="600"/>
                            </a:spcAft>
                          </a:pPr>
                          <a:r>
                            <a:rPr lang="en-US" sz="2000" b="0" dirty="0">
                              <a:solidFill>
                                <a:schemeClr val="tx1"/>
                              </a:solidFill>
                              <a:effectLst/>
                              <a:latin typeface="Times New Roman" panose="02020603050405020304" pitchFamily="18" charset="0"/>
                              <a:cs typeface="Times New Roman" panose="02020603050405020304" pitchFamily="18" charset="0"/>
                            </a:rPr>
                            <a:t>Thermal Shock</a:t>
                          </a:r>
                          <a:endParaRPr lang="en-US" sz="2000" b="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1933" t="-205442" r="-256" b="-317687"/>
                          </a:stretch>
                        </a:blipFill>
                      </a:tcPr>
                    </a:tc>
                    <a:extLst>
                      <a:ext uri="{0D108BD9-81ED-4DB2-BD59-A6C34878D82A}">
                        <a16:rowId xmlns:a16="http://schemas.microsoft.com/office/drawing/2014/main" val="3335920721"/>
                      </a:ext>
                    </a:extLst>
                  </a:tr>
                  <a:tr h="740038">
                    <a:tc>
                      <a:txBody>
                        <a:bodyPr/>
                        <a:lstStyle/>
                        <a:p>
                          <a:pPr marL="0" marR="0" indent="0" algn="ctr">
                            <a:spcBef>
                              <a:spcPts val="600"/>
                            </a:spcBef>
                            <a:spcAft>
                              <a:spcPts val="600"/>
                            </a:spcAft>
                          </a:pPr>
                          <a:r>
                            <a:rPr lang="en-US" sz="2000" b="0" dirty="0">
                              <a:solidFill>
                                <a:schemeClr val="tx1"/>
                              </a:solidFill>
                              <a:effectLst/>
                              <a:latin typeface="Times New Roman" panose="02020603050405020304" pitchFamily="18" charset="0"/>
                              <a:cs typeface="Times New Roman" panose="02020603050405020304" pitchFamily="18" charset="0"/>
                            </a:rPr>
                            <a:t>Solar Radiation</a:t>
                          </a:r>
                          <a:endParaRPr lang="en-US" sz="2000" b="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1933" t="-368033" r="-256" b="-282787"/>
                          </a:stretch>
                        </a:blipFill>
                      </a:tcPr>
                    </a:tc>
                    <a:extLst>
                      <a:ext uri="{0D108BD9-81ED-4DB2-BD59-A6C34878D82A}">
                        <a16:rowId xmlns:a16="http://schemas.microsoft.com/office/drawing/2014/main" val="860423216"/>
                      </a:ext>
                    </a:extLst>
                  </a:tr>
                  <a:tr h="365816">
                    <a:tc>
                      <a:txBody>
                        <a:bodyPr/>
                        <a:lstStyle/>
                        <a:p>
                          <a:pPr marL="0" marR="0" indent="0" algn="ctr">
                            <a:spcBef>
                              <a:spcPts val="600"/>
                            </a:spcBef>
                            <a:spcAft>
                              <a:spcPts val="600"/>
                            </a:spcAft>
                          </a:pPr>
                          <a:r>
                            <a:rPr lang="en-US" sz="2000" b="0" dirty="0">
                              <a:solidFill>
                                <a:schemeClr val="tx1"/>
                              </a:solidFill>
                              <a:effectLst/>
                              <a:latin typeface="Times New Roman" panose="02020603050405020304" pitchFamily="18" charset="0"/>
                              <a:cs typeface="Times New Roman" panose="02020603050405020304" pitchFamily="18" charset="0"/>
                            </a:rPr>
                            <a:t>Rain</a:t>
                          </a:r>
                          <a:endParaRPr lang="en-US" sz="2000" b="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a:spcBef>
                              <a:spcPts val="600"/>
                            </a:spcBef>
                            <a:spcAft>
                              <a:spcPts val="600"/>
                            </a:spcAft>
                          </a:pPr>
                          <a:r>
                            <a:rPr lang="en-US" sz="2000" dirty="0">
                              <a:solidFill>
                                <a:schemeClr val="tx1"/>
                              </a:solidFill>
                              <a:effectLst/>
                              <a:latin typeface="Times New Roman" panose="02020603050405020304" pitchFamily="18" charset="0"/>
                              <a:cs typeface="Times New Roman" panose="02020603050405020304" pitchFamily="18" charset="0"/>
                            </a:rPr>
                            <a:t>Rainfall (cm)</a:t>
                          </a:r>
                          <a:endParaRPr lang="en-US" sz="200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5210332"/>
                      </a:ext>
                    </a:extLst>
                  </a:tr>
                  <a:tr h="365816">
                    <a:tc>
                      <a:txBody>
                        <a:bodyPr/>
                        <a:lstStyle/>
                        <a:p>
                          <a:pPr marL="0" marR="0" indent="0" algn="ctr">
                            <a:spcBef>
                              <a:spcPts val="600"/>
                            </a:spcBef>
                            <a:spcAft>
                              <a:spcPts val="600"/>
                            </a:spcAft>
                          </a:pPr>
                          <a:r>
                            <a:rPr lang="en-US" sz="2000" b="0" dirty="0">
                              <a:solidFill>
                                <a:schemeClr val="tx1"/>
                              </a:solidFill>
                              <a:effectLst/>
                              <a:latin typeface="Times New Roman" panose="02020603050405020304" pitchFamily="18" charset="0"/>
                              <a:cs typeface="Times New Roman" panose="02020603050405020304" pitchFamily="18" charset="0"/>
                            </a:rPr>
                            <a:t>Force Loads (Force, Pressure, Torque)</a:t>
                          </a:r>
                          <a:endParaRPr lang="en-US" sz="2000" b="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a:spcBef>
                              <a:spcPts val="600"/>
                            </a:spcBef>
                            <a:spcAft>
                              <a:spcPts val="600"/>
                            </a:spcAft>
                          </a:pPr>
                          <a:r>
                            <a:rPr lang="en-US" sz="2000" dirty="0">
                              <a:solidFill>
                                <a:schemeClr val="tx1"/>
                              </a:solidFill>
                              <a:effectLst/>
                              <a:latin typeface="Times New Roman" panose="02020603050405020304" pitchFamily="18" charset="0"/>
                              <a:cs typeface="Times New Roman" panose="02020603050405020304" pitchFamily="18" charset="0"/>
                            </a:rPr>
                            <a:t>N, Pa, Nm</a:t>
                          </a:r>
                          <a:endParaRPr lang="en-US" sz="200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4782134"/>
                      </a:ext>
                    </a:extLst>
                  </a:tr>
                  <a:tr h="545910">
                    <a:tc>
                      <a:txBody>
                        <a:bodyPr/>
                        <a:lstStyle/>
                        <a:p>
                          <a:pPr marL="0" marR="0" indent="0" algn="ctr">
                            <a:spcBef>
                              <a:spcPts val="600"/>
                            </a:spcBef>
                            <a:spcAft>
                              <a:spcPts val="600"/>
                            </a:spcAft>
                          </a:pPr>
                          <a:r>
                            <a:rPr lang="en-US" sz="2000" b="0" dirty="0">
                              <a:solidFill>
                                <a:schemeClr val="tx1"/>
                              </a:solidFill>
                              <a:effectLst/>
                              <a:latin typeface="Times New Roman" panose="02020603050405020304" pitchFamily="18" charset="0"/>
                              <a:cs typeface="Times New Roman" panose="02020603050405020304" pitchFamily="18" charset="0"/>
                            </a:rPr>
                            <a:t>Acceleration</a:t>
                          </a:r>
                          <a:endParaRPr lang="en-US" sz="2000" b="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1933" t="-767778" r="-256" b="-150000"/>
                          </a:stretch>
                        </a:blipFill>
                      </a:tcPr>
                    </a:tc>
                    <a:extLst>
                      <a:ext uri="{0D108BD9-81ED-4DB2-BD59-A6C34878D82A}">
                        <a16:rowId xmlns:a16="http://schemas.microsoft.com/office/drawing/2014/main" val="1520275586"/>
                      </a:ext>
                    </a:extLst>
                  </a:tr>
                  <a:tr h="731631">
                    <a:tc>
                      <a:txBody>
                        <a:bodyPr/>
                        <a:lstStyle/>
                        <a:p>
                          <a:pPr marL="0" marR="0" indent="0" algn="ctr">
                            <a:spcBef>
                              <a:spcPts val="600"/>
                            </a:spcBef>
                            <a:spcAft>
                              <a:spcPts val="600"/>
                            </a:spcAft>
                          </a:pPr>
                          <a:r>
                            <a:rPr lang="en-US" sz="2000" b="0" dirty="0">
                              <a:solidFill>
                                <a:schemeClr val="tx1"/>
                              </a:solidFill>
                              <a:effectLst/>
                              <a:latin typeface="Times New Roman" panose="02020603050405020304" pitchFamily="18" charset="0"/>
                              <a:cs typeface="Times New Roman" panose="02020603050405020304" pitchFamily="18" charset="0"/>
                            </a:rPr>
                            <a:t>Vibration</a:t>
                          </a:r>
                          <a:endParaRPr lang="en-US" sz="2000" b="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a:spcBef>
                              <a:spcPts val="600"/>
                            </a:spcBef>
                            <a:spcAft>
                              <a:spcPts val="600"/>
                            </a:spcAft>
                          </a:pPr>
                          <a:r>
                            <a:rPr lang="en-US" sz="2000" dirty="0">
                              <a:solidFill>
                                <a:schemeClr val="tx1"/>
                              </a:solidFill>
                              <a:effectLst/>
                              <a:latin typeface="Times New Roman" panose="02020603050405020304" pitchFamily="18" charset="0"/>
                              <a:cs typeface="Times New Roman" panose="02020603050405020304" pitchFamily="18" charset="0"/>
                            </a:rPr>
                            <a:t>Overall acceleration induced by          random vibrations (Grms)</a:t>
                          </a:r>
                          <a:endParaRPr lang="en-US" sz="2000" dirty="0">
                            <a:solidFill>
                              <a:schemeClr val="tx1"/>
                            </a:solidFill>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0069828"/>
                      </a:ext>
                    </a:extLst>
                  </a:tr>
                </a:tbl>
              </a:graphicData>
            </a:graphic>
          </p:graphicFrame>
        </mc:Fallback>
      </mc:AlternateContent>
    </p:spTree>
    <p:extLst>
      <p:ext uri="{BB962C8B-B14F-4D97-AF65-F5344CB8AC3E}">
        <p14:creationId xmlns:p14="http://schemas.microsoft.com/office/powerpoint/2010/main" val="802101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1D489-2F3F-4280-BA24-12D4DEDCA721}"/>
              </a:ext>
            </a:extLst>
          </p:cNvPr>
          <p:cNvSpPr>
            <a:spLocks noGrp="1"/>
          </p:cNvSpPr>
          <p:nvPr>
            <p:ph type="title"/>
          </p:nvPr>
        </p:nvSpPr>
        <p:spPr/>
        <p:txBody>
          <a:bodyPr/>
          <a:lstStyle/>
          <a:p>
            <a:r>
              <a:rPr lang="en-US" dirty="0"/>
              <a:t>Example of Numerical Estimation of Expected Life Cycle Loads: Solder Reflow Profile</a:t>
            </a:r>
          </a:p>
        </p:txBody>
      </p:sp>
      <p:cxnSp>
        <p:nvCxnSpPr>
          <p:cNvPr id="5" name="Straight Arrow Connector 4">
            <a:extLst>
              <a:ext uri="{FF2B5EF4-FFF2-40B4-BE49-F238E27FC236}">
                <a16:creationId xmlns:a16="http://schemas.microsoft.com/office/drawing/2014/main" id="{0A17CFDE-103B-4BA7-8569-EA3A240D6ADA}"/>
              </a:ext>
            </a:extLst>
          </p:cNvPr>
          <p:cNvCxnSpPr>
            <a:cxnSpLocks/>
          </p:cNvCxnSpPr>
          <p:nvPr/>
        </p:nvCxnSpPr>
        <p:spPr bwMode="auto">
          <a:xfrm flipV="1">
            <a:off x="6687372" y="2568657"/>
            <a:ext cx="0" cy="3132793"/>
          </a:xfrm>
          <a:prstGeom prst="straightConnector1">
            <a:avLst/>
          </a:prstGeom>
          <a:noFill/>
          <a:ln w="57150" cap="flat" cmpd="sng" algn="ctr">
            <a:solidFill>
              <a:schemeClr val="tx1"/>
            </a:solidFill>
            <a:prstDash val="solid"/>
            <a:round/>
            <a:headEnd type="none" w="med" len="med"/>
            <a:tailEnd type="triangle"/>
          </a:ln>
          <a:effectLst/>
        </p:spPr>
      </p:cxnSp>
      <p:cxnSp>
        <p:nvCxnSpPr>
          <p:cNvPr id="7" name="Straight Arrow Connector 6">
            <a:extLst>
              <a:ext uri="{FF2B5EF4-FFF2-40B4-BE49-F238E27FC236}">
                <a16:creationId xmlns:a16="http://schemas.microsoft.com/office/drawing/2014/main" id="{8BB602AA-2D3D-4B94-B9A8-E59DFC16F1A4}"/>
              </a:ext>
            </a:extLst>
          </p:cNvPr>
          <p:cNvCxnSpPr/>
          <p:nvPr/>
        </p:nvCxnSpPr>
        <p:spPr bwMode="auto">
          <a:xfrm>
            <a:off x="6658539" y="5701450"/>
            <a:ext cx="5486400" cy="0"/>
          </a:xfrm>
          <a:prstGeom prst="straightConnector1">
            <a:avLst/>
          </a:prstGeom>
          <a:noFill/>
          <a:ln w="57150" cap="flat" cmpd="sng" algn="ctr">
            <a:solidFill>
              <a:schemeClr val="tx1"/>
            </a:solidFill>
            <a:prstDash val="solid"/>
            <a:round/>
            <a:headEnd type="none" w="med" len="med"/>
            <a:tailEnd type="triangle"/>
          </a:ln>
          <a:effectLst/>
        </p:spPr>
      </p:cxnSp>
      <p:cxnSp>
        <p:nvCxnSpPr>
          <p:cNvPr id="9" name="Straight Connector 8">
            <a:extLst>
              <a:ext uri="{FF2B5EF4-FFF2-40B4-BE49-F238E27FC236}">
                <a16:creationId xmlns:a16="http://schemas.microsoft.com/office/drawing/2014/main" id="{5C123E8B-DAC3-4777-8E62-5C11852586BD}"/>
              </a:ext>
            </a:extLst>
          </p:cNvPr>
          <p:cNvCxnSpPr>
            <a:cxnSpLocks/>
          </p:cNvCxnSpPr>
          <p:nvPr/>
        </p:nvCxnSpPr>
        <p:spPr bwMode="auto">
          <a:xfrm flipV="1">
            <a:off x="6687372" y="4395164"/>
            <a:ext cx="1219200" cy="1306286"/>
          </a:xfrm>
          <a:prstGeom prst="line">
            <a:avLst/>
          </a:prstGeom>
          <a:noFill/>
          <a:ln w="38100"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097C7412-F98C-4B5C-B259-159ABAA342F5}"/>
              </a:ext>
            </a:extLst>
          </p:cNvPr>
          <p:cNvCxnSpPr>
            <a:cxnSpLocks/>
          </p:cNvCxnSpPr>
          <p:nvPr/>
        </p:nvCxnSpPr>
        <p:spPr bwMode="auto">
          <a:xfrm>
            <a:off x="7906572" y="4395164"/>
            <a:ext cx="1785257" cy="0"/>
          </a:xfrm>
          <a:prstGeom prst="line">
            <a:avLst/>
          </a:prstGeom>
          <a:noFill/>
          <a:ln w="38100"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22334EF2-DB7A-42F1-9DC8-9D22223762D4}"/>
              </a:ext>
            </a:extLst>
          </p:cNvPr>
          <p:cNvCxnSpPr>
            <a:cxnSpLocks/>
          </p:cNvCxnSpPr>
          <p:nvPr/>
        </p:nvCxnSpPr>
        <p:spPr bwMode="auto">
          <a:xfrm flipV="1">
            <a:off x="9691829" y="3352965"/>
            <a:ext cx="551543" cy="1042199"/>
          </a:xfrm>
          <a:prstGeom prst="line">
            <a:avLst/>
          </a:prstGeom>
          <a:noFill/>
          <a:ln w="3810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BCE17BF7-E49B-4340-9F83-E93C4C457CAD}"/>
              </a:ext>
            </a:extLst>
          </p:cNvPr>
          <p:cNvCxnSpPr>
            <a:cxnSpLocks/>
          </p:cNvCxnSpPr>
          <p:nvPr/>
        </p:nvCxnSpPr>
        <p:spPr bwMode="auto">
          <a:xfrm>
            <a:off x="10243372" y="3352965"/>
            <a:ext cx="1233714" cy="2348485"/>
          </a:xfrm>
          <a:prstGeom prst="line">
            <a:avLst/>
          </a:prstGeom>
          <a:noFill/>
          <a:ln w="38100" cap="flat" cmpd="sng" algn="ctr">
            <a:solidFill>
              <a:schemeClr val="tx1"/>
            </a:solidFill>
            <a:prstDash val="solid"/>
            <a:round/>
            <a:headEnd type="none" w="med" len="med"/>
            <a:tailEnd type="none" w="med" len="med"/>
          </a:ln>
          <a:effectLst/>
        </p:spPr>
      </p:cxnSp>
      <p:cxnSp>
        <p:nvCxnSpPr>
          <p:cNvPr id="28" name="Straight Arrow Connector 27">
            <a:extLst>
              <a:ext uri="{FF2B5EF4-FFF2-40B4-BE49-F238E27FC236}">
                <a16:creationId xmlns:a16="http://schemas.microsoft.com/office/drawing/2014/main" id="{347C4FE1-E470-4ECF-9806-EB77C7057B98}"/>
              </a:ext>
            </a:extLst>
          </p:cNvPr>
          <p:cNvCxnSpPr/>
          <p:nvPr/>
        </p:nvCxnSpPr>
        <p:spPr bwMode="auto">
          <a:xfrm>
            <a:off x="6687372" y="2920147"/>
            <a:ext cx="3556000" cy="7268"/>
          </a:xfrm>
          <a:prstGeom prst="straightConnector1">
            <a:avLst/>
          </a:prstGeom>
          <a:noFill/>
          <a:ln w="3810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a:extLst>
              <a:ext uri="{FF2B5EF4-FFF2-40B4-BE49-F238E27FC236}">
                <a16:creationId xmlns:a16="http://schemas.microsoft.com/office/drawing/2014/main" id="{DCEC2F89-FEBD-48C7-BAFB-E4A48A25FA77}"/>
              </a:ext>
            </a:extLst>
          </p:cNvPr>
          <p:cNvSpPr txBox="1"/>
          <p:nvPr/>
        </p:nvSpPr>
        <p:spPr>
          <a:xfrm>
            <a:off x="7869983" y="2482257"/>
            <a:ext cx="1744394" cy="369332"/>
          </a:xfrm>
          <a:prstGeom prst="rect">
            <a:avLst/>
          </a:prstGeom>
          <a:noFill/>
        </p:spPr>
        <p:txBody>
          <a:bodyPr wrap="square" rtlCol="0">
            <a:spAutoFit/>
          </a:bodyPr>
          <a:lstStyle/>
          <a:p>
            <a:r>
              <a:rPr lang="en-US" dirty="0"/>
              <a:t>Time-to-Peak</a:t>
            </a:r>
          </a:p>
        </p:txBody>
      </p:sp>
      <p:cxnSp>
        <p:nvCxnSpPr>
          <p:cNvPr id="33" name="Straight Arrow Connector 32">
            <a:extLst>
              <a:ext uri="{FF2B5EF4-FFF2-40B4-BE49-F238E27FC236}">
                <a16:creationId xmlns:a16="http://schemas.microsoft.com/office/drawing/2014/main" id="{2D131486-CB64-4C7B-AD4B-1796802F3CB9}"/>
              </a:ext>
            </a:extLst>
          </p:cNvPr>
          <p:cNvCxnSpPr/>
          <p:nvPr/>
        </p:nvCxnSpPr>
        <p:spPr bwMode="auto">
          <a:xfrm>
            <a:off x="6658539" y="3874065"/>
            <a:ext cx="3338090" cy="0"/>
          </a:xfrm>
          <a:prstGeom prst="straightConnector1">
            <a:avLst/>
          </a:prstGeom>
          <a:noFill/>
          <a:ln w="28575" cap="flat" cmpd="sng" algn="ctr">
            <a:solidFill>
              <a:schemeClr val="tx1"/>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TextBox 33">
            <a:extLst>
              <a:ext uri="{FF2B5EF4-FFF2-40B4-BE49-F238E27FC236}">
                <a16:creationId xmlns:a16="http://schemas.microsoft.com/office/drawing/2014/main" id="{9690E1F6-260E-4270-A9E4-E54E54CAD696}"/>
              </a:ext>
            </a:extLst>
          </p:cNvPr>
          <p:cNvSpPr txBox="1"/>
          <p:nvPr/>
        </p:nvSpPr>
        <p:spPr>
          <a:xfrm>
            <a:off x="7316367" y="3504732"/>
            <a:ext cx="2298010" cy="369332"/>
          </a:xfrm>
          <a:prstGeom prst="rect">
            <a:avLst/>
          </a:prstGeom>
          <a:noFill/>
        </p:spPr>
        <p:txBody>
          <a:bodyPr wrap="square" rtlCol="0">
            <a:spAutoFit/>
          </a:bodyPr>
          <a:lstStyle/>
          <a:p>
            <a:r>
              <a:rPr lang="en-US" dirty="0"/>
              <a:t>Liquidus Temperature</a:t>
            </a:r>
          </a:p>
        </p:txBody>
      </p:sp>
      <p:cxnSp>
        <p:nvCxnSpPr>
          <p:cNvPr id="36" name="Straight Arrow Connector 35">
            <a:extLst>
              <a:ext uri="{FF2B5EF4-FFF2-40B4-BE49-F238E27FC236}">
                <a16:creationId xmlns:a16="http://schemas.microsoft.com/office/drawing/2014/main" id="{01D443A8-6E08-430C-9330-75A7AC387BA2}"/>
              </a:ext>
            </a:extLst>
          </p:cNvPr>
          <p:cNvCxnSpPr/>
          <p:nvPr/>
        </p:nvCxnSpPr>
        <p:spPr bwMode="auto">
          <a:xfrm flipV="1">
            <a:off x="6658539" y="3352964"/>
            <a:ext cx="3584833" cy="0"/>
          </a:xfrm>
          <a:prstGeom prst="straightConnector1">
            <a:avLst/>
          </a:prstGeom>
          <a:noFill/>
          <a:ln w="28575" cap="flat" cmpd="sng" algn="ctr">
            <a:solidFill>
              <a:schemeClr val="tx1"/>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DEA7CCB9-FC91-4DD4-B012-A1FA81DE7E3E}"/>
              </a:ext>
            </a:extLst>
          </p:cNvPr>
          <p:cNvSpPr txBox="1"/>
          <p:nvPr/>
        </p:nvSpPr>
        <p:spPr>
          <a:xfrm>
            <a:off x="7327677" y="2983634"/>
            <a:ext cx="2391504" cy="369332"/>
          </a:xfrm>
          <a:prstGeom prst="rect">
            <a:avLst/>
          </a:prstGeom>
          <a:noFill/>
        </p:spPr>
        <p:txBody>
          <a:bodyPr wrap="square" rtlCol="0">
            <a:spAutoFit/>
          </a:bodyPr>
          <a:lstStyle/>
          <a:p>
            <a:pPr algn="ctr"/>
            <a:r>
              <a:rPr lang="en-US" dirty="0"/>
              <a:t>Maximum Temperature</a:t>
            </a:r>
          </a:p>
        </p:txBody>
      </p:sp>
      <p:cxnSp>
        <p:nvCxnSpPr>
          <p:cNvPr id="42" name="Straight Connector 41">
            <a:extLst>
              <a:ext uri="{FF2B5EF4-FFF2-40B4-BE49-F238E27FC236}">
                <a16:creationId xmlns:a16="http://schemas.microsoft.com/office/drawing/2014/main" id="{0D0280FE-C686-44DE-BB3D-18656E72DE6C}"/>
              </a:ext>
            </a:extLst>
          </p:cNvPr>
          <p:cNvCxnSpPr/>
          <p:nvPr/>
        </p:nvCxnSpPr>
        <p:spPr bwMode="auto">
          <a:xfrm>
            <a:off x="9974857" y="3860964"/>
            <a:ext cx="537029" cy="0"/>
          </a:xfrm>
          <a:prstGeom prst="line">
            <a:avLst/>
          </a:prstGeom>
          <a:noFill/>
          <a:ln w="9525"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CF654BE6-7787-414D-ADDF-691724D2F94B}"/>
              </a:ext>
            </a:extLst>
          </p:cNvPr>
          <p:cNvCxnSpPr/>
          <p:nvPr/>
        </p:nvCxnSpPr>
        <p:spPr bwMode="auto">
          <a:xfrm flipH="1">
            <a:off x="7906572" y="4395164"/>
            <a:ext cx="0" cy="1306286"/>
          </a:xfrm>
          <a:prstGeom prst="line">
            <a:avLst/>
          </a:prstGeom>
          <a:noFill/>
          <a:ln w="9525" cap="flat" cmpd="sng" algn="ctr">
            <a:solidFill>
              <a:schemeClr val="tx1"/>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D8061508-6B55-4F99-B2A2-9EB54B552BA4}"/>
              </a:ext>
            </a:extLst>
          </p:cNvPr>
          <p:cNvCxnSpPr/>
          <p:nvPr/>
        </p:nvCxnSpPr>
        <p:spPr bwMode="auto">
          <a:xfrm flipH="1">
            <a:off x="9691829" y="4395164"/>
            <a:ext cx="0" cy="1306286"/>
          </a:xfrm>
          <a:prstGeom prst="line">
            <a:avLst/>
          </a:prstGeom>
          <a:noFill/>
          <a:ln w="9525" cap="flat" cmpd="sng" algn="ctr">
            <a:solidFill>
              <a:schemeClr val="tx1"/>
            </a:solidFill>
            <a:prstDash val="solid"/>
            <a:round/>
            <a:headEnd type="none" w="med" len="med"/>
            <a:tailEnd type="none" w="med" len="med"/>
          </a:ln>
          <a:effectLst/>
        </p:spPr>
      </p:cxnSp>
      <p:cxnSp>
        <p:nvCxnSpPr>
          <p:cNvPr id="46" name="Straight Connector 45">
            <a:extLst>
              <a:ext uri="{FF2B5EF4-FFF2-40B4-BE49-F238E27FC236}">
                <a16:creationId xmlns:a16="http://schemas.microsoft.com/office/drawing/2014/main" id="{7025B417-EAC5-4F7C-B310-0A98431FF753}"/>
              </a:ext>
            </a:extLst>
          </p:cNvPr>
          <p:cNvCxnSpPr>
            <a:cxnSpLocks/>
          </p:cNvCxnSpPr>
          <p:nvPr/>
        </p:nvCxnSpPr>
        <p:spPr bwMode="auto">
          <a:xfrm>
            <a:off x="9996628" y="3860964"/>
            <a:ext cx="1" cy="1840486"/>
          </a:xfrm>
          <a:prstGeom prst="line">
            <a:avLst/>
          </a:prstGeom>
          <a:noFill/>
          <a:ln w="9525" cap="flat" cmpd="sng" algn="ctr">
            <a:solidFill>
              <a:schemeClr val="tx1"/>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1D83BF01-C111-4E7A-9BDD-3C82C86E179A}"/>
              </a:ext>
            </a:extLst>
          </p:cNvPr>
          <p:cNvCxnSpPr>
            <a:cxnSpLocks/>
          </p:cNvCxnSpPr>
          <p:nvPr/>
        </p:nvCxnSpPr>
        <p:spPr bwMode="auto">
          <a:xfrm>
            <a:off x="10507004" y="3825479"/>
            <a:ext cx="1" cy="1840486"/>
          </a:xfrm>
          <a:prstGeom prst="line">
            <a:avLst/>
          </a:prstGeom>
          <a:noFill/>
          <a:ln w="9525" cap="flat" cmpd="sng" algn="ctr">
            <a:solidFill>
              <a:schemeClr val="tx1"/>
            </a:solidFill>
            <a:prstDash val="solid"/>
            <a:round/>
            <a:headEnd type="none" w="med" len="med"/>
            <a:tailEnd type="none" w="med" len="med"/>
          </a:ln>
          <a:effectLst/>
        </p:spPr>
      </p:cxnSp>
      <p:sp>
        <p:nvSpPr>
          <p:cNvPr id="49" name="TextBox 48">
            <a:extLst>
              <a:ext uri="{FF2B5EF4-FFF2-40B4-BE49-F238E27FC236}">
                <a16:creationId xmlns:a16="http://schemas.microsoft.com/office/drawing/2014/main" id="{55E0E032-AA56-4343-BC3C-D3CDD39668AC}"/>
              </a:ext>
            </a:extLst>
          </p:cNvPr>
          <p:cNvSpPr txBox="1"/>
          <p:nvPr/>
        </p:nvSpPr>
        <p:spPr>
          <a:xfrm>
            <a:off x="8168224" y="4692074"/>
            <a:ext cx="1276862" cy="707886"/>
          </a:xfrm>
          <a:prstGeom prst="rect">
            <a:avLst/>
          </a:prstGeom>
          <a:noFill/>
        </p:spPr>
        <p:txBody>
          <a:bodyPr wrap="square" rtlCol="0">
            <a:spAutoFit/>
          </a:bodyPr>
          <a:lstStyle/>
          <a:p>
            <a:pPr algn="ctr"/>
            <a:r>
              <a:rPr lang="en-US" sz="2000" b="1" dirty="0"/>
              <a:t>Preheat / Soak</a:t>
            </a:r>
          </a:p>
        </p:txBody>
      </p:sp>
      <p:cxnSp>
        <p:nvCxnSpPr>
          <p:cNvPr id="51" name="Straight Arrow Connector 50">
            <a:extLst>
              <a:ext uri="{FF2B5EF4-FFF2-40B4-BE49-F238E27FC236}">
                <a16:creationId xmlns:a16="http://schemas.microsoft.com/office/drawing/2014/main" id="{0E33CF48-AB6A-481C-8D85-E850EFE1131E}"/>
              </a:ext>
            </a:extLst>
          </p:cNvPr>
          <p:cNvCxnSpPr>
            <a:cxnSpLocks/>
          </p:cNvCxnSpPr>
          <p:nvPr/>
        </p:nvCxnSpPr>
        <p:spPr bwMode="auto">
          <a:xfrm flipH="1" flipV="1">
            <a:off x="7529200" y="4805193"/>
            <a:ext cx="18282" cy="998247"/>
          </a:xfrm>
          <a:prstGeom prst="straightConnector1">
            <a:avLst/>
          </a:prstGeom>
          <a:noFill/>
          <a:ln w="38100" cap="flat" cmpd="sng" algn="ctr">
            <a:solidFill>
              <a:schemeClr val="tx1"/>
            </a:solidFill>
            <a:prstDash val="solid"/>
            <a:round/>
            <a:headEnd type="none" w="med" len="med"/>
            <a:tailEnd type="triangle"/>
          </a:ln>
          <a:effectLst/>
        </p:spPr>
      </p:cxnSp>
      <p:sp>
        <p:nvSpPr>
          <p:cNvPr id="52" name="TextBox 51">
            <a:extLst>
              <a:ext uri="{FF2B5EF4-FFF2-40B4-BE49-F238E27FC236}">
                <a16:creationId xmlns:a16="http://schemas.microsoft.com/office/drawing/2014/main" id="{B702E39C-1A4B-4002-8E19-B742346D1D7E}"/>
              </a:ext>
            </a:extLst>
          </p:cNvPr>
          <p:cNvSpPr txBox="1"/>
          <p:nvPr/>
        </p:nvSpPr>
        <p:spPr>
          <a:xfrm>
            <a:off x="6952297" y="5736935"/>
            <a:ext cx="1190370" cy="707886"/>
          </a:xfrm>
          <a:prstGeom prst="rect">
            <a:avLst/>
          </a:prstGeom>
          <a:noFill/>
        </p:spPr>
        <p:txBody>
          <a:bodyPr wrap="square" rtlCol="0">
            <a:spAutoFit/>
          </a:bodyPr>
          <a:lstStyle/>
          <a:p>
            <a:pPr algn="ctr"/>
            <a:r>
              <a:rPr lang="en-US" sz="2000" b="1" dirty="0"/>
              <a:t>Ramp to Soak</a:t>
            </a:r>
          </a:p>
        </p:txBody>
      </p:sp>
      <p:cxnSp>
        <p:nvCxnSpPr>
          <p:cNvPr id="53" name="Straight Arrow Connector 52">
            <a:extLst>
              <a:ext uri="{FF2B5EF4-FFF2-40B4-BE49-F238E27FC236}">
                <a16:creationId xmlns:a16="http://schemas.microsoft.com/office/drawing/2014/main" id="{4D12F634-4358-4988-B460-2081845733AF}"/>
              </a:ext>
            </a:extLst>
          </p:cNvPr>
          <p:cNvCxnSpPr>
            <a:cxnSpLocks/>
          </p:cNvCxnSpPr>
          <p:nvPr/>
        </p:nvCxnSpPr>
        <p:spPr bwMode="auto">
          <a:xfrm flipV="1">
            <a:off x="9837069" y="4250022"/>
            <a:ext cx="0" cy="2046904"/>
          </a:xfrm>
          <a:prstGeom prst="straightConnector1">
            <a:avLst/>
          </a:prstGeom>
          <a:noFill/>
          <a:ln w="38100" cap="flat" cmpd="sng" algn="ctr">
            <a:solidFill>
              <a:schemeClr val="tx1"/>
            </a:solidFill>
            <a:prstDash val="solid"/>
            <a:round/>
            <a:headEnd type="none" w="med" len="med"/>
            <a:tailEnd type="triangle"/>
          </a:ln>
          <a:effectLst/>
        </p:spPr>
      </p:cxnSp>
      <p:sp>
        <p:nvSpPr>
          <p:cNvPr id="54" name="TextBox 53">
            <a:extLst>
              <a:ext uri="{FF2B5EF4-FFF2-40B4-BE49-F238E27FC236}">
                <a16:creationId xmlns:a16="http://schemas.microsoft.com/office/drawing/2014/main" id="{9094ED07-0936-4AC4-B2DD-A9A72AC3CE3A}"/>
              </a:ext>
            </a:extLst>
          </p:cNvPr>
          <p:cNvSpPr txBox="1"/>
          <p:nvPr/>
        </p:nvSpPr>
        <p:spPr>
          <a:xfrm>
            <a:off x="8842741" y="5670632"/>
            <a:ext cx="1001488" cy="707886"/>
          </a:xfrm>
          <a:prstGeom prst="rect">
            <a:avLst/>
          </a:prstGeom>
          <a:noFill/>
        </p:spPr>
        <p:txBody>
          <a:bodyPr wrap="square" rtlCol="0">
            <a:spAutoFit/>
          </a:bodyPr>
          <a:lstStyle/>
          <a:p>
            <a:pPr algn="ctr"/>
            <a:r>
              <a:rPr lang="en-US" sz="2000" b="1" dirty="0"/>
              <a:t>Ramp to Peak</a:t>
            </a:r>
          </a:p>
        </p:txBody>
      </p:sp>
      <p:sp>
        <p:nvSpPr>
          <p:cNvPr id="55" name="TextBox 54">
            <a:extLst>
              <a:ext uri="{FF2B5EF4-FFF2-40B4-BE49-F238E27FC236}">
                <a16:creationId xmlns:a16="http://schemas.microsoft.com/office/drawing/2014/main" id="{AD97CCA7-FDC5-4817-B2AD-CD326C522DA8}"/>
              </a:ext>
            </a:extLst>
          </p:cNvPr>
          <p:cNvSpPr txBox="1"/>
          <p:nvPr/>
        </p:nvSpPr>
        <p:spPr>
          <a:xfrm>
            <a:off x="9935618" y="5850509"/>
            <a:ext cx="1001488" cy="400110"/>
          </a:xfrm>
          <a:prstGeom prst="rect">
            <a:avLst/>
          </a:prstGeom>
          <a:noFill/>
        </p:spPr>
        <p:txBody>
          <a:bodyPr wrap="square" rtlCol="0">
            <a:spAutoFit/>
          </a:bodyPr>
          <a:lstStyle/>
          <a:p>
            <a:pPr algn="ctr"/>
            <a:r>
              <a:rPr lang="en-US" sz="2000" b="1" dirty="0"/>
              <a:t>Reflow</a:t>
            </a:r>
          </a:p>
        </p:txBody>
      </p:sp>
      <p:cxnSp>
        <p:nvCxnSpPr>
          <p:cNvPr id="57" name="Straight Arrow Connector 56">
            <a:extLst>
              <a:ext uri="{FF2B5EF4-FFF2-40B4-BE49-F238E27FC236}">
                <a16:creationId xmlns:a16="http://schemas.microsoft.com/office/drawing/2014/main" id="{57FA59D6-5DC0-4899-BF60-EB40B6CA8B27}"/>
              </a:ext>
            </a:extLst>
          </p:cNvPr>
          <p:cNvCxnSpPr>
            <a:cxnSpLocks/>
          </p:cNvCxnSpPr>
          <p:nvPr/>
        </p:nvCxnSpPr>
        <p:spPr bwMode="auto">
          <a:xfrm flipH="1" flipV="1">
            <a:off x="10263984" y="3896450"/>
            <a:ext cx="56840" cy="2009430"/>
          </a:xfrm>
          <a:prstGeom prst="straightConnector1">
            <a:avLst/>
          </a:prstGeom>
          <a:noFill/>
          <a:ln w="38100" cap="flat" cmpd="sng" algn="ctr">
            <a:solidFill>
              <a:schemeClr val="tx1"/>
            </a:solidFill>
            <a:prstDash val="solid"/>
            <a:round/>
            <a:headEnd type="none" w="med" len="med"/>
            <a:tailEnd type="triangle"/>
          </a:ln>
          <a:effectLst/>
        </p:spPr>
      </p:cxnSp>
      <p:sp>
        <p:nvSpPr>
          <p:cNvPr id="59" name="TextBox 58">
            <a:extLst>
              <a:ext uri="{FF2B5EF4-FFF2-40B4-BE49-F238E27FC236}">
                <a16:creationId xmlns:a16="http://schemas.microsoft.com/office/drawing/2014/main" id="{CC46AB0C-A805-445D-9290-748BD1A1F114}"/>
              </a:ext>
            </a:extLst>
          </p:cNvPr>
          <p:cNvSpPr txBox="1"/>
          <p:nvPr/>
        </p:nvSpPr>
        <p:spPr>
          <a:xfrm>
            <a:off x="10919914" y="5780355"/>
            <a:ext cx="1083399" cy="400110"/>
          </a:xfrm>
          <a:prstGeom prst="rect">
            <a:avLst/>
          </a:prstGeom>
          <a:noFill/>
        </p:spPr>
        <p:txBody>
          <a:bodyPr wrap="square" rtlCol="0">
            <a:spAutoFit/>
          </a:bodyPr>
          <a:lstStyle/>
          <a:p>
            <a:pPr algn="ctr"/>
            <a:r>
              <a:rPr lang="en-US" sz="2000" b="1" dirty="0"/>
              <a:t>Cooling</a:t>
            </a:r>
          </a:p>
        </p:txBody>
      </p:sp>
      <p:cxnSp>
        <p:nvCxnSpPr>
          <p:cNvPr id="61" name="Straight Arrow Connector 60">
            <a:extLst>
              <a:ext uri="{FF2B5EF4-FFF2-40B4-BE49-F238E27FC236}">
                <a16:creationId xmlns:a16="http://schemas.microsoft.com/office/drawing/2014/main" id="{B72BBFBC-A3B8-4454-854A-DE94290C9083}"/>
              </a:ext>
            </a:extLst>
          </p:cNvPr>
          <p:cNvCxnSpPr>
            <a:cxnSpLocks/>
          </p:cNvCxnSpPr>
          <p:nvPr/>
        </p:nvCxnSpPr>
        <p:spPr bwMode="auto">
          <a:xfrm flipH="1" flipV="1">
            <a:off x="10937106" y="4798735"/>
            <a:ext cx="35784" cy="1107145"/>
          </a:xfrm>
          <a:prstGeom prst="straightConnector1">
            <a:avLst/>
          </a:prstGeom>
          <a:noFill/>
          <a:ln w="381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0E179240-D883-433A-9E2D-43BE4E954A84}"/>
              </a:ext>
            </a:extLst>
          </p:cNvPr>
          <p:cNvSpPr txBox="1"/>
          <p:nvPr/>
        </p:nvSpPr>
        <p:spPr>
          <a:xfrm>
            <a:off x="11430026" y="5196251"/>
            <a:ext cx="761974" cy="400110"/>
          </a:xfrm>
          <a:prstGeom prst="rect">
            <a:avLst/>
          </a:prstGeom>
          <a:noFill/>
        </p:spPr>
        <p:txBody>
          <a:bodyPr wrap="square" rtlCol="0">
            <a:spAutoFit/>
          </a:bodyPr>
          <a:lstStyle/>
          <a:p>
            <a:r>
              <a:rPr lang="en-US" sz="2000" b="1" dirty="0"/>
              <a:t>Time</a:t>
            </a:r>
          </a:p>
        </p:txBody>
      </p:sp>
      <p:sp>
        <p:nvSpPr>
          <p:cNvPr id="69" name="TextBox 68">
            <a:extLst>
              <a:ext uri="{FF2B5EF4-FFF2-40B4-BE49-F238E27FC236}">
                <a16:creationId xmlns:a16="http://schemas.microsoft.com/office/drawing/2014/main" id="{AD9A69FC-FBCB-4AE5-933B-4979E15B50A9}"/>
              </a:ext>
            </a:extLst>
          </p:cNvPr>
          <p:cNvSpPr txBox="1"/>
          <p:nvPr/>
        </p:nvSpPr>
        <p:spPr>
          <a:xfrm>
            <a:off x="5934948" y="2198992"/>
            <a:ext cx="1612534" cy="400110"/>
          </a:xfrm>
          <a:prstGeom prst="rect">
            <a:avLst/>
          </a:prstGeom>
          <a:noFill/>
        </p:spPr>
        <p:txBody>
          <a:bodyPr wrap="square" rtlCol="0">
            <a:spAutoFit/>
          </a:bodyPr>
          <a:lstStyle/>
          <a:p>
            <a:r>
              <a:rPr lang="en-US" sz="2000" b="1" dirty="0"/>
              <a:t>Temperature</a:t>
            </a:r>
          </a:p>
        </p:txBody>
      </p:sp>
      <p:sp>
        <p:nvSpPr>
          <p:cNvPr id="39" name="TextBox 38">
            <a:extLst>
              <a:ext uri="{FF2B5EF4-FFF2-40B4-BE49-F238E27FC236}">
                <a16:creationId xmlns:a16="http://schemas.microsoft.com/office/drawing/2014/main" id="{24297454-0B2A-48AD-A3D0-1BE5E3E10F14}"/>
              </a:ext>
            </a:extLst>
          </p:cNvPr>
          <p:cNvSpPr txBox="1"/>
          <p:nvPr/>
        </p:nvSpPr>
        <p:spPr>
          <a:xfrm>
            <a:off x="5882049" y="1076913"/>
            <a:ext cx="6262890" cy="1200329"/>
          </a:xfrm>
          <a:prstGeom prst="rect">
            <a:avLst/>
          </a:prstGeom>
          <a:noFill/>
        </p:spPr>
        <p:txBody>
          <a:bodyPr wrap="square" rtlCol="0">
            <a:spAutoFit/>
          </a:bodyPr>
          <a:lstStyle/>
          <a:p>
            <a:r>
              <a:rPr lang="en-US" sz="2400" dirty="0"/>
              <a:t>This idealized solder reflow profile is a numerical estimation of the actual reflow profile the product undergoes during manufacturing.</a:t>
            </a:r>
          </a:p>
        </p:txBody>
      </p:sp>
      <p:cxnSp>
        <p:nvCxnSpPr>
          <p:cNvPr id="40" name="Straight Arrow Connector 39">
            <a:extLst>
              <a:ext uri="{FF2B5EF4-FFF2-40B4-BE49-F238E27FC236}">
                <a16:creationId xmlns:a16="http://schemas.microsoft.com/office/drawing/2014/main" id="{818D69E1-B860-4C71-8F33-A7D869278DFF}"/>
              </a:ext>
            </a:extLst>
          </p:cNvPr>
          <p:cNvCxnSpPr>
            <a:cxnSpLocks/>
          </p:cNvCxnSpPr>
          <p:nvPr/>
        </p:nvCxnSpPr>
        <p:spPr bwMode="auto">
          <a:xfrm flipV="1">
            <a:off x="678095" y="2084650"/>
            <a:ext cx="3569" cy="3183688"/>
          </a:xfrm>
          <a:prstGeom prst="straightConnector1">
            <a:avLst/>
          </a:prstGeom>
          <a:noFill/>
          <a:ln w="57150" cap="flat" cmpd="sng" algn="ctr">
            <a:solidFill>
              <a:schemeClr val="tx1"/>
            </a:solidFill>
            <a:prstDash val="solid"/>
            <a:round/>
            <a:headEnd type="none" w="med" len="med"/>
            <a:tailEnd type="triangle"/>
          </a:ln>
          <a:effectLst/>
        </p:spPr>
      </p:cxnSp>
      <p:cxnSp>
        <p:nvCxnSpPr>
          <p:cNvPr id="41" name="Straight Arrow Connector 40">
            <a:extLst>
              <a:ext uri="{FF2B5EF4-FFF2-40B4-BE49-F238E27FC236}">
                <a16:creationId xmlns:a16="http://schemas.microsoft.com/office/drawing/2014/main" id="{F07F795C-181E-431B-8D5F-AE8C9B6E9A8D}"/>
              </a:ext>
            </a:extLst>
          </p:cNvPr>
          <p:cNvCxnSpPr>
            <a:cxnSpLocks/>
          </p:cNvCxnSpPr>
          <p:nvPr/>
        </p:nvCxnSpPr>
        <p:spPr bwMode="auto">
          <a:xfrm flipV="1">
            <a:off x="649262" y="5262186"/>
            <a:ext cx="4900755" cy="6152"/>
          </a:xfrm>
          <a:prstGeom prst="straightConnector1">
            <a:avLst/>
          </a:prstGeom>
          <a:noFill/>
          <a:ln w="57150" cap="flat" cmpd="sng" algn="ctr">
            <a:solidFill>
              <a:schemeClr val="tx1"/>
            </a:solidFill>
            <a:prstDash val="solid"/>
            <a:round/>
            <a:headEnd type="none" w="med" len="med"/>
            <a:tailEnd type="triangle"/>
          </a:ln>
          <a:effectLst/>
        </p:spPr>
      </p:cxnSp>
      <p:sp>
        <p:nvSpPr>
          <p:cNvPr id="14" name="Freeform: Shape 13">
            <a:extLst>
              <a:ext uri="{FF2B5EF4-FFF2-40B4-BE49-F238E27FC236}">
                <a16:creationId xmlns:a16="http://schemas.microsoft.com/office/drawing/2014/main" id="{846B7B3D-B8C3-4A48-8E6A-793101343DBD}"/>
              </a:ext>
            </a:extLst>
          </p:cNvPr>
          <p:cNvSpPr/>
          <p:nvPr/>
        </p:nvSpPr>
        <p:spPr bwMode="auto">
          <a:xfrm>
            <a:off x="674527" y="2673561"/>
            <a:ext cx="4253977" cy="2600930"/>
          </a:xfrm>
          <a:custGeom>
            <a:avLst/>
            <a:gdLst>
              <a:gd name="connsiteX0" fmla="*/ 0 w 3599543"/>
              <a:gd name="connsiteY0" fmla="*/ 2600930 h 2600930"/>
              <a:gd name="connsiteX1" fmla="*/ 348343 w 3599543"/>
              <a:gd name="connsiteY1" fmla="*/ 1672016 h 2600930"/>
              <a:gd name="connsiteX2" fmla="*/ 1465943 w 3599543"/>
              <a:gd name="connsiteY2" fmla="*/ 1178530 h 2600930"/>
              <a:gd name="connsiteX3" fmla="*/ 2859315 w 3599543"/>
              <a:gd name="connsiteY3" fmla="*/ 17387 h 2600930"/>
              <a:gd name="connsiteX4" fmla="*/ 3599543 w 3599543"/>
              <a:gd name="connsiteY4" fmla="*/ 2165502 h 2600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9543" h="2600930">
                <a:moveTo>
                  <a:pt x="0" y="2600930"/>
                </a:moveTo>
                <a:cubicBezTo>
                  <a:pt x="52009" y="2255006"/>
                  <a:pt x="104019" y="1909083"/>
                  <a:pt x="348343" y="1672016"/>
                </a:cubicBezTo>
                <a:cubicBezTo>
                  <a:pt x="592667" y="1434949"/>
                  <a:pt x="1047448" y="1454301"/>
                  <a:pt x="1465943" y="1178530"/>
                </a:cubicBezTo>
                <a:cubicBezTo>
                  <a:pt x="1884438" y="902759"/>
                  <a:pt x="2503715" y="-147108"/>
                  <a:pt x="2859315" y="17387"/>
                </a:cubicBezTo>
                <a:cubicBezTo>
                  <a:pt x="3214915" y="181882"/>
                  <a:pt x="3454400" y="1730073"/>
                  <a:pt x="3599543" y="2165502"/>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7" name="TextBox 46">
            <a:extLst>
              <a:ext uri="{FF2B5EF4-FFF2-40B4-BE49-F238E27FC236}">
                <a16:creationId xmlns:a16="http://schemas.microsoft.com/office/drawing/2014/main" id="{AB6280E1-58BA-4CD7-B4E8-42219879B8D4}"/>
              </a:ext>
            </a:extLst>
          </p:cNvPr>
          <p:cNvSpPr txBox="1"/>
          <p:nvPr/>
        </p:nvSpPr>
        <p:spPr>
          <a:xfrm>
            <a:off x="5027735" y="4776238"/>
            <a:ext cx="761974" cy="400110"/>
          </a:xfrm>
          <a:prstGeom prst="rect">
            <a:avLst/>
          </a:prstGeom>
          <a:noFill/>
        </p:spPr>
        <p:txBody>
          <a:bodyPr wrap="square" rtlCol="0">
            <a:spAutoFit/>
          </a:bodyPr>
          <a:lstStyle/>
          <a:p>
            <a:r>
              <a:rPr lang="en-US" sz="2000" b="1" dirty="0"/>
              <a:t>Time</a:t>
            </a:r>
          </a:p>
        </p:txBody>
      </p:sp>
      <p:cxnSp>
        <p:nvCxnSpPr>
          <p:cNvPr id="50" name="Straight Arrow Connector 49">
            <a:extLst>
              <a:ext uri="{FF2B5EF4-FFF2-40B4-BE49-F238E27FC236}">
                <a16:creationId xmlns:a16="http://schemas.microsoft.com/office/drawing/2014/main" id="{7B446D8A-4109-4A83-AD41-C791C2705C50}"/>
              </a:ext>
            </a:extLst>
          </p:cNvPr>
          <p:cNvCxnSpPr/>
          <p:nvPr/>
        </p:nvCxnSpPr>
        <p:spPr bwMode="auto">
          <a:xfrm flipV="1">
            <a:off x="649262" y="3163608"/>
            <a:ext cx="2602670" cy="13101"/>
          </a:xfrm>
          <a:prstGeom prst="straightConnector1">
            <a:avLst/>
          </a:prstGeom>
          <a:noFill/>
          <a:ln w="28575" cap="flat" cmpd="sng" algn="ctr">
            <a:solidFill>
              <a:schemeClr val="tx1"/>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TextBox 55">
            <a:extLst>
              <a:ext uri="{FF2B5EF4-FFF2-40B4-BE49-F238E27FC236}">
                <a16:creationId xmlns:a16="http://schemas.microsoft.com/office/drawing/2014/main" id="{7A72B1EC-61AC-4DEE-B7C3-E3A610AF2F4D}"/>
              </a:ext>
            </a:extLst>
          </p:cNvPr>
          <p:cNvSpPr txBox="1"/>
          <p:nvPr/>
        </p:nvSpPr>
        <p:spPr>
          <a:xfrm>
            <a:off x="953922" y="2794276"/>
            <a:ext cx="2298010" cy="369332"/>
          </a:xfrm>
          <a:prstGeom prst="rect">
            <a:avLst/>
          </a:prstGeom>
          <a:noFill/>
        </p:spPr>
        <p:txBody>
          <a:bodyPr wrap="square" rtlCol="0">
            <a:spAutoFit/>
          </a:bodyPr>
          <a:lstStyle/>
          <a:p>
            <a:r>
              <a:rPr lang="en-US" dirty="0"/>
              <a:t>Liquidus Temperature</a:t>
            </a:r>
          </a:p>
        </p:txBody>
      </p:sp>
      <p:cxnSp>
        <p:nvCxnSpPr>
          <p:cNvPr id="58" name="Straight Connector 57">
            <a:extLst>
              <a:ext uri="{FF2B5EF4-FFF2-40B4-BE49-F238E27FC236}">
                <a16:creationId xmlns:a16="http://schemas.microsoft.com/office/drawing/2014/main" id="{D395EF6F-4BCE-42A9-8182-A4BE032FC440}"/>
              </a:ext>
            </a:extLst>
          </p:cNvPr>
          <p:cNvCxnSpPr>
            <a:cxnSpLocks/>
          </p:cNvCxnSpPr>
          <p:nvPr/>
        </p:nvCxnSpPr>
        <p:spPr bwMode="auto">
          <a:xfrm>
            <a:off x="3229115" y="3163608"/>
            <a:ext cx="1191253" cy="3848"/>
          </a:xfrm>
          <a:prstGeom prst="line">
            <a:avLst/>
          </a:prstGeom>
          <a:noFill/>
          <a:ln w="9525" cap="flat" cmpd="sng" algn="ctr">
            <a:solidFill>
              <a:schemeClr val="tx1"/>
            </a:solidFill>
            <a:prstDash val="solid"/>
            <a:round/>
            <a:headEnd type="none" w="med" len="med"/>
            <a:tailEnd type="none" w="med" len="med"/>
          </a:ln>
          <a:effectLst/>
        </p:spPr>
      </p:cxnSp>
      <p:cxnSp>
        <p:nvCxnSpPr>
          <p:cNvPr id="60" name="Straight Arrow Connector 59">
            <a:extLst>
              <a:ext uri="{FF2B5EF4-FFF2-40B4-BE49-F238E27FC236}">
                <a16:creationId xmlns:a16="http://schemas.microsoft.com/office/drawing/2014/main" id="{1FCAE2A0-3E08-4822-976F-20BCF8F1C900}"/>
              </a:ext>
            </a:extLst>
          </p:cNvPr>
          <p:cNvCxnSpPr>
            <a:endCxn id="14" idx="3"/>
          </p:cNvCxnSpPr>
          <p:nvPr/>
        </p:nvCxnSpPr>
        <p:spPr bwMode="auto">
          <a:xfrm>
            <a:off x="649261" y="2674515"/>
            <a:ext cx="3404434" cy="0"/>
          </a:xfrm>
          <a:prstGeom prst="straightConnector1">
            <a:avLst/>
          </a:prstGeom>
          <a:noFill/>
          <a:ln w="28575" cap="flat" cmpd="sng" algn="ctr">
            <a:solidFill>
              <a:schemeClr val="tx1"/>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a:extLst>
              <a:ext uri="{FF2B5EF4-FFF2-40B4-BE49-F238E27FC236}">
                <a16:creationId xmlns:a16="http://schemas.microsoft.com/office/drawing/2014/main" id="{0E720662-1EAF-410A-994F-C6C598D92F21}"/>
              </a:ext>
            </a:extLst>
          </p:cNvPr>
          <p:cNvSpPr txBox="1"/>
          <p:nvPr/>
        </p:nvSpPr>
        <p:spPr>
          <a:xfrm>
            <a:off x="1194045" y="2316740"/>
            <a:ext cx="2391504" cy="369332"/>
          </a:xfrm>
          <a:prstGeom prst="rect">
            <a:avLst/>
          </a:prstGeom>
          <a:noFill/>
        </p:spPr>
        <p:txBody>
          <a:bodyPr wrap="square" rtlCol="0">
            <a:spAutoFit/>
          </a:bodyPr>
          <a:lstStyle/>
          <a:p>
            <a:pPr algn="ctr"/>
            <a:r>
              <a:rPr lang="en-US" dirty="0"/>
              <a:t>Maximum Temperature</a:t>
            </a:r>
          </a:p>
        </p:txBody>
      </p:sp>
      <p:cxnSp>
        <p:nvCxnSpPr>
          <p:cNvPr id="22" name="Straight Connector 21">
            <a:extLst>
              <a:ext uri="{FF2B5EF4-FFF2-40B4-BE49-F238E27FC236}">
                <a16:creationId xmlns:a16="http://schemas.microsoft.com/office/drawing/2014/main" id="{26DBC172-ECEE-41E3-A772-DB19910BAB09}"/>
              </a:ext>
            </a:extLst>
          </p:cNvPr>
          <p:cNvCxnSpPr>
            <a:cxnSpLocks/>
          </p:cNvCxnSpPr>
          <p:nvPr/>
        </p:nvCxnSpPr>
        <p:spPr bwMode="auto">
          <a:xfrm>
            <a:off x="1301136" y="4199184"/>
            <a:ext cx="0" cy="1075307"/>
          </a:xfrm>
          <a:prstGeom prst="line">
            <a:avLst/>
          </a:prstGeom>
          <a:noFill/>
          <a:ln w="9525" cap="flat" cmpd="sng" algn="ctr">
            <a:solidFill>
              <a:schemeClr val="tx1"/>
            </a:solidFill>
            <a:prstDash val="sysDot"/>
            <a:round/>
            <a:headEnd type="none" w="med" len="med"/>
            <a:tailEnd type="none" w="med" len="med"/>
          </a:ln>
          <a:effectLst/>
        </p:spPr>
      </p:cxnSp>
      <p:cxnSp>
        <p:nvCxnSpPr>
          <p:cNvPr id="65" name="Straight Connector 64">
            <a:extLst>
              <a:ext uri="{FF2B5EF4-FFF2-40B4-BE49-F238E27FC236}">
                <a16:creationId xmlns:a16="http://schemas.microsoft.com/office/drawing/2014/main" id="{0409FB3B-3FB5-4FFD-B95A-227D70D84107}"/>
              </a:ext>
            </a:extLst>
          </p:cNvPr>
          <p:cNvCxnSpPr>
            <a:cxnSpLocks/>
          </p:cNvCxnSpPr>
          <p:nvPr/>
        </p:nvCxnSpPr>
        <p:spPr bwMode="auto">
          <a:xfrm flipH="1">
            <a:off x="2456133" y="3807030"/>
            <a:ext cx="39548" cy="1455156"/>
          </a:xfrm>
          <a:prstGeom prst="line">
            <a:avLst/>
          </a:prstGeom>
          <a:noFill/>
          <a:ln w="9525" cap="flat" cmpd="sng" algn="ctr">
            <a:solidFill>
              <a:schemeClr val="tx1"/>
            </a:solidFill>
            <a:prstDash val="sysDot"/>
            <a:round/>
            <a:headEnd type="none" w="med" len="med"/>
            <a:tailEnd type="none" w="med" len="med"/>
          </a:ln>
          <a:effectLst/>
        </p:spPr>
      </p:cxnSp>
      <p:sp>
        <p:nvSpPr>
          <p:cNvPr id="72" name="TextBox 71">
            <a:extLst>
              <a:ext uri="{FF2B5EF4-FFF2-40B4-BE49-F238E27FC236}">
                <a16:creationId xmlns:a16="http://schemas.microsoft.com/office/drawing/2014/main" id="{DC7E2458-FAB5-47E9-8954-88E8001F8C55}"/>
              </a:ext>
            </a:extLst>
          </p:cNvPr>
          <p:cNvSpPr txBox="1"/>
          <p:nvPr/>
        </p:nvSpPr>
        <p:spPr>
          <a:xfrm>
            <a:off x="1254999" y="4316398"/>
            <a:ext cx="1215417" cy="707886"/>
          </a:xfrm>
          <a:prstGeom prst="rect">
            <a:avLst/>
          </a:prstGeom>
          <a:noFill/>
        </p:spPr>
        <p:txBody>
          <a:bodyPr wrap="square" rtlCol="0">
            <a:spAutoFit/>
          </a:bodyPr>
          <a:lstStyle/>
          <a:p>
            <a:pPr algn="ctr"/>
            <a:r>
              <a:rPr lang="en-US" sz="2000" b="1" dirty="0"/>
              <a:t>Preheat / Soak</a:t>
            </a:r>
          </a:p>
        </p:txBody>
      </p:sp>
      <p:cxnSp>
        <p:nvCxnSpPr>
          <p:cNvPr id="73" name="Straight Arrow Connector 72">
            <a:extLst>
              <a:ext uri="{FF2B5EF4-FFF2-40B4-BE49-F238E27FC236}">
                <a16:creationId xmlns:a16="http://schemas.microsoft.com/office/drawing/2014/main" id="{FBA237BD-9030-435E-9E0D-3D30C2357FE8}"/>
              </a:ext>
            </a:extLst>
          </p:cNvPr>
          <p:cNvCxnSpPr>
            <a:cxnSpLocks/>
            <a:endCxn id="14" idx="1"/>
          </p:cNvCxnSpPr>
          <p:nvPr/>
        </p:nvCxnSpPr>
        <p:spPr bwMode="auto">
          <a:xfrm flipV="1">
            <a:off x="1057740" y="4345577"/>
            <a:ext cx="28462" cy="1054383"/>
          </a:xfrm>
          <a:prstGeom prst="straightConnector1">
            <a:avLst/>
          </a:prstGeom>
          <a:noFill/>
          <a:ln w="38100" cap="flat" cmpd="sng" algn="ctr">
            <a:solidFill>
              <a:schemeClr val="tx1"/>
            </a:solidFill>
            <a:prstDash val="solid"/>
            <a:round/>
            <a:headEnd type="none" w="med" len="med"/>
            <a:tailEnd type="triangle"/>
          </a:ln>
          <a:effectLst/>
        </p:spPr>
      </p:cxnSp>
      <p:sp>
        <p:nvSpPr>
          <p:cNvPr id="74" name="TextBox 73">
            <a:extLst>
              <a:ext uri="{FF2B5EF4-FFF2-40B4-BE49-F238E27FC236}">
                <a16:creationId xmlns:a16="http://schemas.microsoft.com/office/drawing/2014/main" id="{9E9759F7-08E2-4138-800F-7220BAEF0AFD}"/>
              </a:ext>
            </a:extLst>
          </p:cNvPr>
          <p:cNvSpPr txBox="1"/>
          <p:nvPr/>
        </p:nvSpPr>
        <p:spPr>
          <a:xfrm>
            <a:off x="9683" y="5242418"/>
            <a:ext cx="1190370" cy="707886"/>
          </a:xfrm>
          <a:prstGeom prst="rect">
            <a:avLst/>
          </a:prstGeom>
          <a:noFill/>
        </p:spPr>
        <p:txBody>
          <a:bodyPr wrap="square" rtlCol="0">
            <a:spAutoFit/>
          </a:bodyPr>
          <a:lstStyle/>
          <a:p>
            <a:pPr algn="ctr"/>
            <a:r>
              <a:rPr lang="en-US" sz="2000" b="1" dirty="0"/>
              <a:t>Ramp to Soak</a:t>
            </a:r>
          </a:p>
        </p:txBody>
      </p:sp>
      <p:cxnSp>
        <p:nvCxnSpPr>
          <p:cNvPr id="75" name="Straight Connector 74">
            <a:extLst>
              <a:ext uri="{FF2B5EF4-FFF2-40B4-BE49-F238E27FC236}">
                <a16:creationId xmlns:a16="http://schemas.microsoft.com/office/drawing/2014/main" id="{C9D7FC7A-F003-4A75-B378-4C91D802DE06}"/>
              </a:ext>
            </a:extLst>
          </p:cNvPr>
          <p:cNvCxnSpPr>
            <a:cxnSpLocks/>
          </p:cNvCxnSpPr>
          <p:nvPr/>
        </p:nvCxnSpPr>
        <p:spPr bwMode="auto">
          <a:xfrm>
            <a:off x="3194925" y="3161370"/>
            <a:ext cx="0" cy="2103120"/>
          </a:xfrm>
          <a:prstGeom prst="line">
            <a:avLst/>
          </a:prstGeom>
          <a:noFill/>
          <a:ln w="9525" cap="flat" cmpd="sng" algn="ctr">
            <a:solidFill>
              <a:schemeClr val="tx1"/>
            </a:solidFill>
            <a:prstDash val="sysDot"/>
            <a:round/>
            <a:headEnd type="none" w="med" len="med"/>
            <a:tailEnd type="none" w="med" len="med"/>
          </a:ln>
          <a:effectLst/>
        </p:spPr>
      </p:cxnSp>
      <p:cxnSp>
        <p:nvCxnSpPr>
          <p:cNvPr id="76" name="Straight Arrow Connector 75">
            <a:extLst>
              <a:ext uri="{FF2B5EF4-FFF2-40B4-BE49-F238E27FC236}">
                <a16:creationId xmlns:a16="http://schemas.microsoft.com/office/drawing/2014/main" id="{ECD6A021-2089-4BDA-AD75-C00369DE5FDA}"/>
              </a:ext>
            </a:extLst>
          </p:cNvPr>
          <p:cNvCxnSpPr>
            <a:cxnSpLocks/>
          </p:cNvCxnSpPr>
          <p:nvPr/>
        </p:nvCxnSpPr>
        <p:spPr bwMode="auto">
          <a:xfrm>
            <a:off x="2153265" y="3586819"/>
            <a:ext cx="588411" cy="0"/>
          </a:xfrm>
          <a:prstGeom prst="straightConnector1">
            <a:avLst/>
          </a:prstGeom>
          <a:noFill/>
          <a:ln w="38100" cap="flat" cmpd="sng" algn="ctr">
            <a:solidFill>
              <a:schemeClr val="tx1"/>
            </a:solidFill>
            <a:prstDash val="solid"/>
            <a:round/>
            <a:headEnd type="none" w="med" len="med"/>
            <a:tailEnd type="triangle"/>
          </a:ln>
          <a:effectLst/>
        </p:spPr>
      </p:cxnSp>
      <p:sp>
        <p:nvSpPr>
          <p:cNvPr id="77" name="TextBox 76">
            <a:extLst>
              <a:ext uri="{FF2B5EF4-FFF2-40B4-BE49-F238E27FC236}">
                <a16:creationId xmlns:a16="http://schemas.microsoft.com/office/drawing/2014/main" id="{C0DE09F3-B9A0-45AD-A83D-F66DD2A30E22}"/>
              </a:ext>
            </a:extLst>
          </p:cNvPr>
          <p:cNvSpPr txBox="1"/>
          <p:nvPr/>
        </p:nvSpPr>
        <p:spPr>
          <a:xfrm>
            <a:off x="1291098" y="3232876"/>
            <a:ext cx="1001488" cy="707886"/>
          </a:xfrm>
          <a:prstGeom prst="rect">
            <a:avLst/>
          </a:prstGeom>
          <a:noFill/>
        </p:spPr>
        <p:txBody>
          <a:bodyPr wrap="square" rtlCol="0">
            <a:spAutoFit/>
          </a:bodyPr>
          <a:lstStyle/>
          <a:p>
            <a:pPr algn="ctr"/>
            <a:r>
              <a:rPr lang="en-US" sz="2000" b="1" dirty="0"/>
              <a:t>Ramp to Peak</a:t>
            </a:r>
          </a:p>
        </p:txBody>
      </p:sp>
      <p:sp>
        <p:nvSpPr>
          <p:cNvPr id="78" name="TextBox 77">
            <a:extLst>
              <a:ext uri="{FF2B5EF4-FFF2-40B4-BE49-F238E27FC236}">
                <a16:creationId xmlns:a16="http://schemas.microsoft.com/office/drawing/2014/main" id="{3932BA15-CFA6-4973-B331-F18C46C8BB59}"/>
              </a:ext>
            </a:extLst>
          </p:cNvPr>
          <p:cNvSpPr txBox="1"/>
          <p:nvPr/>
        </p:nvSpPr>
        <p:spPr>
          <a:xfrm>
            <a:off x="3390465" y="4331491"/>
            <a:ext cx="1001488" cy="400110"/>
          </a:xfrm>
          <a:prstGeom prst="rect">
            <a:avLst/>
          </a:prstGeom>
          <a:noFill/>
        </p:spPr>
        <p:txBody>
          <a:bodyPr wrap="square" rtlCol="0">
            <a:spAutoFit/>
          </a:bodyPr>
          <a:lstStyle/>
          <a:p>
            <a:pPr algn="ctr"/>
            <a:r>
              <a:rPr lang="en-US" sz="2000" b="1" dirty="0"/>
              <a:t>Reflow</a:t>
            </a:r>
          </a:p>
        </p:txBody>
      </p:sp>
      <p:cxnSp>
        <p:nvCxnSpPr>
          <p:cNvPr id="79" name="Straight Arrow Connector 78">
            <a:extLst>
              <a:ext uri="{FF2B5EF4-FFF2-40B4-BE49-F238E27FC236}">
                <a16:creationId xmlns:a16="http://schemas.microsoft.com/office/drawing/2014/main" id="{D310C0CF-5BC4-46C7-AF6F-5F89CE64A988}"/>
              </a:ext>
            </a:extLst>
          </p:cNvPr>
          <p:cNvCxnSpPr>
            <a:cxnSpLocks/>
          </p:cNvCxnSpPr>
          <p:nvPr/>
        </p:nvCxnSpPr>
        <p:spPr bwMode="auto">
          <a:xfrm flipV="1">
            <a:off x="3833678" y="3183828"/>
            <a:ext cx="0" cy="1166156"/>
          </a:xfrm>
          <a:prstGeom prst="straightConnector1">
            <a:avLst/>
          </a:prstGeom>
          <a:noFill/>
          <a:ln w="38100" cap="flat" cmpd="sng" algn="ctr">
            <a:solidFill>
              <a:schemeClr val="tx1"/>
            </a:solidFill>
            <a:prstDash val="solid"/>
            <a:round/>
            <a:headEnd type="none" w="med" len="med"/>
            <a:tailEnd type="triangle"/>
          </a:ln>
          <a:effectLst/>
        </p:spPr>
      </p:cxnSp>
      <p:cxnSp>
        <p:nvCxnSpPr>
          <p:cNvPr id="80" name="Straight Connector 79">
            <a:extLst>
              <a:ext uri="{FF2B5EF4-FFF2-40B4-BE49-F238E27FC236}">
                <a16:creationId xmlns:a16="http://schemas.microsoft.com/office/drawing/2014/main" id="{88CEBC03-3542-4919-AD43-E2925E5B2474}"/>
              </a:ext>
            </a:extLst>
          </p:cNvPr>
          <p:cNvCxnSpPr>
            <a:cxnSpLocks/>
          </p:cNvCxnSpPr>
          <p:nvPr/>
        </p:nvCxnSpPr>
        <p:spPr bwMode="auto">
          <a:xfrm>
            <a:off x="4406369" y="3183828"/>
            <a:ext cx="0" cy="2103120"/>
          </a:xfrm>
          <a:prstGeom prst="line">
            <a:avLst/>
          </a:prstGeom>
          <a:noFill/>
          <a:ln w="9525" cap="flat" cmpd="sng" algn="ctr">
            <a:solidFill>
              <a:schemeClr val="tx1"/>
            </a:solidFill>
            <a:prstDash val="sysDot"/>
            <a:round/>
            <a:headEnd type="none" w="med" len="med"/>
            <a:tailEnd type="none" w="med" len="med"/>
          </a:ln>
          <a:effectLst/>
        </p:spPr>
      </p:cxnSp>
      <p:sp>
        <p:nvSpPr>
          <p:cNvPr id="81" name="TextBox 80">
            <a:extLst>
              <a:ext uri="{FF2B5EF4-FFF2-40B4-BE49-F238E27FC236}">
                <a16:creationId xmlns:a16="http://schemas.microsoft.com/office/drawing/2014/main" id="{85FD8BD9-7B91-411F-A937-4C8C3A0D2D5B}"/>
              </a:ext>
            </a:extLst>
          </p:cNvPr>
          <p:cNvSpPr txBox="1"/>
          <p:nvPr/>
        </p:nvSpPr>
        <p:spPr>
          <a:xfrm>
            <a:off x="4413506" y="2967681"/>
            <a:ext cx="1083399" cy="400110"/>
          </a:xfrm>
          <a:prstGeom prst="rect">
            <a:avLst/>
          </a:prstGeom>
          <a:noFill/>
        </p:spPr>
        <p:txBody>
          <a:bodyPr wrap="square" rtlCol="0">
            <a:spAutoFit/>
          </a:bodyPr>
          <a:lstStyle/>
          <a:p>
            <a:pPr algn="ctr"/>
            <a:r>
              <a:rPr lang="en-US" sz="2000" b="1" dirty="0"/>
              <a:t>Cooling</a:t>
            </a:r>
          </a:p>
        </p:txBody>
      </p:sp>
      <p:cxnSp>
        <p:nvCxnSpPr>
          <p:cNvPr id="82" name="Straight Arrow Connector 81">
            <a:extLst>
              <a:ext uri="{FF2B5EF4-FFF2-40B4-BE49-F238E27FC236}">
                <a16:creationId xmlns:a16="http://schemas.microsoft.com/office/drawing/2014/main" id="{C11A7A26-C052-4834-8A98-A2C1CD781996}"/>
              </a:ext>
            </a:extLst>
          </p:cNvPr>
          <p:cNvCxnSpPr>
            <a:cxnSpLocks/>
          </p:cNvCxnSpPr>
          <p:nvPr/>
        </p:nvCxnSpPr>
        <p:spPr bwMode="auto">
          <a:xfrm flipH="1">
            <a:off x="4782446" y="3324967"/>
            <a:ext cx="150909" cy="1047187"/>
          </a:xfrm>
          <a:prstGeom prst="straightConnector1">
            <a:avLst/>
          </a:prstGeom>
          <a:noFill/>
          <a:ln w="38100" cap="flat" cmpd="sng" algn="ctr">
            <a:solidFill>
              <a:schemeClr val="tx1"/>
            </a:solidFill>
            <a:prstDash val="solid"/>
            <a:round/>
            <a:headEnd type="none" w="med" len="med"/>
            <a:tailEnd type="triangle"/>
          </a:ln>
          <a:effectLst/>
        </p:spPr>
      </p:cxnSp>
      <p:sp>
        <p:nvSpPr>
          <p:cNvPr id="87" name="TextBox 86">
            <a:extLst>
              <a:ext uri="{FF2B5EF4-FFF2-40B4-BE49-F238E27FC236}">
                <a16:creationId xmlns:a16="http://schemas.microsoft.com/office/drawing/2014/main" id="{DCD51B1F-809B-4E9F-9F33-F1B298AE69E4}"/>
              </a:ext>
            </a:extLst>
          </p:cNvPr>
          <p:cNvSpPr txBox="1"/>
          <p:nvPr/>
        </p:nvSpPr>
        <p:spPr>
          <a:xfrm>
            <a:off x="615030" y="1143263"/>
            <a:ext cx="4819686" cy="830997"/>
          </a:xfrm>
          <a:prstGeom prst="rect">
            <a:avLst/>
          </a:prstGeom>
          <a:noFill/>
        </p:spPr>
        <p:txBody>
          <a:bodyPr wrap="square">
            <a:spAutoFit/>
          </a:bodyPr>
          <a:lstStyle/>
          <a:p>
            <a:r>
              <a:rPr lang="en-US" sz="2400" dirty="0"/>
              <a:t>Example of the reflow profile included in J-STD-020 (not to scale).</a:t>
            </a:r>
          </a:p>
        </p:txBody>
      </p:sp>
      <p:sp>
        <p:nvSpPr>
          <p:cNvPr id="90" name="TextBox 89">
            <a:extLst>
              <a:ext uri="{FF2B5EF4-FFF2-40B4-BE49-F238E27FC236}">
                <a16:creationId xmlns:a16="http://schemas.microsoft.com/office/drawing/2014/main" id="{A516BF65-696D-442D-AC6F-12483FF2D342}"/>
              </a:ext>
            </a:extLst>
          </p:cNvPr>
          <p:cNvSpPr txBox="1"/>
          <p:nvPr/>
        </p:nvSpPr>
        <p:spPr>
          <a:xfrm>
            <a:off x="1157715" y="5604281"/>
            <a:ext cx="5047318" cy="830997"/>
          </a:xfrm>
          <a:prstGeom prst="rect">
            <a:avLst/>
          </a:prstGeom>
          <a:noFill/>
        </p:spPr>
        <p:txBody>
          <a:bodyPr wrap="square">
            <a:spAutoFit/>
          </a:bodyPr>
          <a:lstStyle/>
          <a:p>
            <a:pPr algn="r"/>
            <a:r>
              <a:rPr lang="en-US" sz="1600" i="1" dirty="0">
                <a:effectLst/>
                <a:latin typeface="Times New Roman" panose="02020603050405020304" pitchFamily="18" charset="0"/>
                <a:ea typeface="Book Antiqua" panose="02040602050305030304" pitchFamily="18" charset="0"/>
                <a:cs typeface="Book Antiqua" panose="02040602050305030304" pitchFamily="18" charset="0"/>
              </a:rPr>
              <a:t>J-STD-020: Moisture/Reflow Sensitivity Classification for </a:t>
            </a:r>
            <a:r>
              <a:rPr lang="en-US" sz="1600" i="1" dirty="0" err="1">
                <a:effectLst/>
                <a:latin typeface="Times New Roman" panose="02020603050405020304" pitchFamily="18" charset="0"/>
                <a:ea typeface="Book Antiqua" panose="02040602050305030304" pitchFamily="18" charset="0"/>
                <a:cs typeface="Book Antiqua" panose="02040602050305030304" pitchFamily="18" charset="0"/>
              </a:rPr>
              <a:t>Nonhermetic</a:t>
            </a:r>
            <a:r>
              <a:rPr lang="en-US" sz="1600" i="1" dirty="0">
                <a:effectLst/>
                <a:latin typeface="Times New Roman" panose="02020603050405020304" pitchFamily="18" charset="0"/>
                <a:ea typeface="Book Antiqua" panose="02040602050305030304" pitchFamily="18" charset="0"/>
                <a:cs typeface="Book Antiqua" panose="02040602050305030304" pitchFamily="18" charset="0"/>
              </a:rPr>
              <a:t> Surface Devices [Standard], </a:t>
            </a:r>
            <a:r>
              <a:rPr lang="en-US" sz="1600" dirty="0">
                <a:effectLst/>
                <a:latin typeface="Times New Roman" panose="02020603050405020304" pitchFamily="18" charset="0"/>
                <a:ea typeface="Book Antiqua" panose="02040602050305030304" pitchFamily="18" charset="0"/>
                <a:cs typeface="Book Antiqua" panose="02040602050305030304" pitchFamily="18" charset="0"/>
              </a:rPr>
              <a:t>Arlington, VA: Joint Electron Device Engineering Council (JEDEC), 2014.</a:t>
            </a:r>
            <a:endParaRPr lang="en-US" sz="1600" dirty="0"/>
          </a:p>
        </p:txBody>
      </p:sp>
      <p:sp>
        <p:nvSpPr>
          <p:cNvPr id="91" name="TextBox 90">
            <a:extLst>
              <a:ext uri="{FF2B5EF4-FFF2-40B4-BE49-F238E27FC236}">
                <a16:creationId xmlns:a16="http://schemas.microsoft.com/office/drawing/2014/main" id="{5C6209C1-A0AD-421E-A4F1-1E499A7D8056}"/>
              </a:ext>
            </a:extLst>
          </p:cNvPr>
          <p:cNvSpPr txBox="1"/>
          <p:nvPr/>
        </p:nvSpPr>
        <p:spPr>
          <a:xfrm>
            <a:off x="724689" y="1971596"/>
            <a:ext cx="1612534" cy="400110"/>
          </a:xfrm>
          <a:prstGeom prst="rect">
            <a:avLst/>
          </a:prstGeom>
          <a:noFill/>
        </p:spPr>
        <p:txBody>
          <a:bodyPr wrap="square" rtlCol="0">
            <a:spAutoFit/>
          </a:bodyPr>
          <a:lstStyle/>
          <a:p>
            <a:r>
              <a:rPr lang="en-US" sz="2000" b="1" dirty="0"/>
              <a:t>Temperature</a:t>
            </a:r>
          </a:p>
        </p:txBody>
      </p:sp>
    </p:spTree>
    <p:extLst>
      <p:ext uri="{BB962C8B-B14F-4D97-AF65-F5344CB8AC3E}">
        <p14:creationId xmlns:p14="http://schemas.microsoft.com/office/powerpoint/2010/main" val="1548365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23DFF-D844-4473-9F8D-A7D3616BD612}"/>
              </a:ext>
            </a:extLst>
          </p:cNvPr>
          <p:cNvSpPr>
            <a:spLocks noGrp="1"/>
          </p:cNvSpPr>
          <p:nvPr>
            <p:ph type="title"/>
          </p:nvPr>
        </p:nvSpPr>
        <p:spPr/>
        <p:txBody>
          <a:bodyPr/>
          <a:lstStyle/>
          <a:p>
            <a:r>
              <a:rPr lang="en-US" dirty="0"/>
              <a:t>Example of Numerical Estimation of Expected Life Cycle Loads: Solder Reflow Profile</a:t>
            </a:r>
          </a:p>
        </p:txBody>
      </p:sp>
      <p:cxnSp>
        <p:nvCxnSpPr>
          <p:cNvPr id="4" name="Straight Arrow Connector 3">
            <a:extLst>
              <a:ext uri="{FF2B5EF4-FFF2-40B4-BE49-F238E27FC236}">
                <a16:creationId xmlns:a16="http://schemas.microsoft.com/office/drawing/2014/main" id="{BFF281E5-E08F-4028-9F55-B054AA5642C2}"/>
              </a:ext>
            </a:extLst>
          </p:cNvPr>
          <p:cNvCxnSpPr>
            <a:cxnSpLocks/>
          </p:cNvCxnSpPr>
          <p:nvPr/>
        </p:nvCxnSpPr>
        <p:spPr bwMode="auto">
          <a:xfrm flipV="1">
            <a:off x="201168" y="1497879"/>
            <a:ext cx="0" cy="3132793"/>
          </a:xfrm>
          <a:prstGeom prst="straightConnector1">
            <a:avLst/>
          </a:prstGeom>
          <a:noFill/>
          <a:ln w="57150" cap="flat" cmpd="sng" algn="ctr">
            <a:solidFill>
              <a:schemeClr val="tx1"/>
            </a:solidFill>
            <a:prstDash val="solid"/>
            <a:round/>
            <a:headEnd type="none" w="med" len="med"/>
            <a:tailEnd type="triangle"/>
          </a:ln>
          <a:effectLst/>
        </p:spPr>
      </p:cxnSp>
      <p:cxnSp>
        <p:nvCxnSpPr>
          <p:cNvPr id="5" name="Straight Arrow Connector 4">
            <a:extLst>
              <a:ext uri="{FF2B5EF4-FFF2-40B4-BE49-F238E27FC236}">
                <a16:creationId xmlns:a16="http://schemas.microsoft.com/office/drawing/2014/main" id="{4F7922AF-49B8-45A6-B915-7DEEB38BAFD7}"/>
              </a:ext>
            </a:extLst>
          </p:cNvPr>
          <p:cNvCxnSpPr/>
          <p:nvPr/>
        </p:nvCxnSpPr>
        <p:spPr bwMode="auto">
          <a:xfrm>
            <a:off x="172335" y="4630672"/>
            <a:ext cx="5486400" cy="0"/>
          </a:xfrm>
          <a:prstGeom prst="straightConnector1">
            <a:avLst/>
          </a:prstGeom>
          <a:noFill/>
          <a:ln w="57150" cap="flat" cmpd="sng" algn="ctr">
            <a:solidFill>
              <a:schemeClr val="tx1"/>
            </a:solidFill>
            <a:prstDash val="solid"/>
            <a:round/>
            <a:headEnd type="none" w="med" len="med"/>
            <a:tailEnd type="triangle"/>
          </a:ln>
          <a:effectLst/>
        </p:spPr>
      </p:cxnSp>
      <p:cxnSp>
        <p:nvCxnSpPr>
          <p:cNvPr id="6" name="Straight Connector 5">
            <a:extLst>
              <a:ext uri="{FF2B5EF4-FFF2-40B4-BE49-F238E27FC236}">
                <a16:creationId xmlns:a16="http://schemas.microsoft.com/office/drawing/2014/main" id="{9DF866FD-BC93-496A-A445-DCD4F434023C}"/>
              </a:ext>
            </a:extLst>
          </p:cNvPr>
          <p:cNvCxnSpPr>
            <a:cxnSpLocks/>
          </p:cNvCxnSpPr>
          <p:nvPr/>
        </p:nvCxnSpPr>
        <p:spPr bwMode="auto">
          <a:xfrm flipV="1">
            <a:off x="201168" y="3324386"/>
            <a:ext cx="1219200" cy="1306286"/>
          </a:xfrm>
          <a:prstGeom prst="line">
            <a:avLst/>
          </a:prstGeom>
          <a:noFill/>
          <a:ln w="38100" cap="flat" cmpd="sng" algn="ctr">
            <a:solidFill>
              <a:schemeClr val="tx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BEAAF90E-5BC1-4AF2-925A-C89CFC6217CC}"/>
              </a:ext>
            </a:extLst>
          </p:cNvPr>
          <p:cNvCxnSpPr>
            <a:cxnSpLocks/>
          </p:cNvCxnSpPr>
          <p:nvPr/>
        </p:nvCxnSpPr>
        <p:spPr bwMode="auto">
          <a:xfrm>
            <a:off x="1420368" y="3324386"/>
            <a:ext cx="1785257" cy="0"/>
          </a:xfrm>
          <a:prstGeom prst="line">
            <a:avLst/>
          </a:prstGeom>
          <a:noFill/>
          <a:ln w="38100" cap="flat" cmpd="sng" algn="ctr">
            <a:solidFill>
              <a:schemeClr val="tx1"/>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A5EFDAD8-514F-4222-8054-DD1501D44795}"/>
              </a:ext>
            </a:extLst>
          </p:cNvPr>
          <p:cNvCxnSpPr>
            <a:cxnSpLocks/>
          </p:cNvCxnSpPr>
          <p:nvPr/>
        </p:nvCxnSpPr>
        <p:spPr bwMode="auto">
          <a:xfrm flipV="1">
            <a:off x="3205625" y="2282187"/>
            <a:ext cx="551543" cy="1042199"/>
          </a:xfrm>
          <a:prstGeom prst="line">
            <a:avLst/>
          </a:prstGeom>
          <a:noFill/>
          <a:ln w="38100"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3FF341E0-D9E4-4EC1-9C49-0C5DA95F210B}"/>
              </a:ext>
            </a:extLst>
          </p:cNvPr>
          <p:cNvCxnSpPr>
            <a:cxnSpLocks/>
          </p:cNvCxnSpPr>
          <p:nvPr/>
        </p:nvCxnSpPr>
        <p:spPr bwMode="auto">
          <a:xfrm>
            <a:off x="3757168" y="2282187"/>
            <a:ext cx="1233714" cy="2348485"/>
          </a:xfrm>
          <a:prstGeom prst="line">
            <a:avLst/>
          </a:prstGeom>
          <a:noFill/>
          <a:ln w="38100" cap="flat" cmpd="sng" algn="ctr">
            <a:solidFill>
              <a:schemeClr val="tx1"/>
            </a:solidFill>
            <a:prstDash val="solid"/>
            <a:round/>
            <a:headEnd type="none" w="med" len="med"/>
            <a:tailEnd type="none" w="med" len="med"/>
          </a:ln>
          <a:effectLst/>
        </p:spPr>
      </p:cxnSp>
      <p:cxnSp>
        <p:nvCxnSpPr>
          <p:cNvPr id="10" name="Straight Arrow Connector 9">
            <a:extLst>
              <a:ext uri="{FF2B5EF4-FFF2-40B4-BE49-F238E27FC236}">
                <a16:creationId xmlns:a16="http://schemas.microsoft.com/office/drawing/2014/main" id="{30D221FE-9066-4D3F-A0BD-5B5CAF649116}"/>
              </a:ext>
            </a:extLst>
          </p:cNvPr>
          <p:cNvCxnSpPr/>
          <p:nvPr/>
        </p:nvCxnSpPr>
        <p:spPr bwMode="auto">
          <a:xfrm>
            <a:off x="201168" y="1849369"/>
            <a:ext cx="3556000" cy="7268"/>
          </a:xfrm>
          <a:prstGeom prst="straightConnector1">
            <a:avLst/>
          </a:prstGeom>
          <a:noFill/>
          <a:ln w="3810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a:extLst>
              <a:ext uri="{FF2B5EF4-FFF2-40B4-BE49-F238E27FC236}">
                <a16:creationId xmlns:a16="http://schemas.microsoft.com/office/drawing/2014/main" id="{517E9CFD-B243-4C4F-9795-EF3F522437CE}"/>
              </a:ext>
            </a:extLst>
          </p:cNvPr>
          <p:cNvSpPr txBox="1"/>
          <p:nvPr/>
        </p:nvSpPr>
        <p:spPr>
          <a:xfrm>
            <a:off x="1383779" y="1411479"/>
            <a:ext cx="1744394" cy="369332"/>
          </a:xfrm>
          <a:prstGeom prst="rect">
            <a:avLst/>
          </a:prstGeom>
          <a:noFill/>
        </p:spPr>
        <p:txBody>
          <a:bodyPr wrap="square" rtlCol="0">
            <a:spAutoFit/>
          </a:bodyPr>
          <a:lstStyle/>
          <a:p>
            <a:r>
              <a:rPr lang="en-US" dirty="0"/>
              <a:t>Time-to-Peak</a:t>
            </a:r>
          </a:p>
        </p:txBody>
      </p:sp>
      <p:cxnSp>
        <p:nvCxnSpPr>
          <p:cNvPr id="12" name="Straight Arrow Connector 11">
            <a:extLst>
              <a:ext uri="{FF2B5EF4-FFF2-40B4-BE49-F238E27FC236}">
                <a16:creationId xmlns:a16="http://schemas.microsoft.com/office/drawing/2014/main" id="{20B9BACD-BC95-413D-832E-7D86BD4CBCED}"/>
              </a:ext>
            </a:extLst>
          </p:cNvPr>
          <p:cNvCxnSpPr/>
          <p:nvPr/>
        </p:nvCxnSpPr>
        <p:spPr bwMode="auto">
          <a:xfrm>
            <a:off x="172335" y="2803287"/>
            <a:ext cx="3338090" cy="0"/>
          </a:xfrm>
          <a:prstGeom prst="straightConnector1">
            <a:avLst/>
          </a:prstGeom>
          <a:noFill/>
          <a:ln w="28575" cap="flat" cmpd="sng" algn="ctr">
            <a:solidFill>
              <a:schemeClr val="tx1"/>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a:extLst>
              <a:ext uri="{FF2B5EF4-FFF2-40B4-BE49-F238E27FC236}">
                <a16:creationId xmlns:a16="http://schemas.microsoft.com/office/drawing/2014/main" id="{DEDAFEB5-112B-4727-ADB1-62B0A63711B9}"/>
              </a:ext>
            </a:extLst>
          </p:cNvPr>
          <p:cNvSpPr txBox="1"/>
          <p:nvPr/>
        </p:nvSpPr>
        <p:spPr>
          <a:xfrm>
            <a:off x="830163" y="2433954"/>
            <a:ext cx="2298010" cy="369332"/>
          </a:xfrm>
          <a:prstGeom prst="rect">
            <a:avLst/>
          </a:prstGeom>
          <a:noFill/>
        </p:spPr>
        <p:txBody>
          <a:bodyPr wrap="square" rtlCol="0">
            <a:spAutoFit/>
          </a:bodyPr>
          <a:lstStyle/>
          <a:p>
            <a:r>
              <a:rPr lang="en-US" dirty="0"/>
              <a:t>Liquidus Temperature</a:t>
            </a:r>
          </a:p>
        </p:txBody>
      </p:sp>
      <p:cxnSp>
        <p:nvCxnSpPr>
          <p:cNvPr id="14" name="Straight Arrow Connector 13">
            <a:extLst>
              <a:ext uri="{FF2B5EF4-FFF2-40B4-BE49-F238E27FC236}">
                <a16:creationId xmlns:a16="http://schemas.microsoft.com/office/drawing/2014/main" id="{B1AAD654-4E6E-4C62-9035-59AA90A7C5AD}"/>
              </a:ext>
            </a:extLst>
          </p:cNvPr>
          <p:cNvCxnSpPr/>
          <p:nvPr/>
        </p:nvCxnSpPr>
        <p:spPr bwMode="auto">
          <a:xfrm flipV="1">
            <a:off x="172335" y="2282186"/>
            <a:ext cx="3584833" cy="0"/>
          </a:xfrm>
          <a:prstGeom prst="straightConnector1">
            <a:avLst/>
          </a:prstGeom>
          <a:noFill/>
          <a:ln w="28575" cap="flat" cmpd="sng" algn="ctr">
            <a:solidFill>
              <a:schemeClr val="tx1"/>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a:extLst>
              <a:ext uri="{FF2B5EF4-FFF2-40B4-BE49-F238E27FC236}">
                <a16:creationId xmlns:a16="http://schemas.microsoft.com/office/drawing/2014/main" id="{11744735-2F51-4ACC-A877-87EB5C13792A}"/>
              </a:ext>
            </a:extLst>
          </p:cNvPr>
          <p:cNvSpPr txBox="1"/>
          <p:nvPr/>
        </p:nvSpPr>
        <p:spPr>
          <a:xfrm>
            <a:off x="841473" y="1912856"/>
            <a:ext cx="2391504" cy="369332"/>
          </a:xfrm>
          <a:prstGeom prst="rect">
            <a:avLst/>
          </a:prstGeom>
          <a:noFill/>
        </p:spPr>
        <p:txBody>
          <a:bodyPr wrap="square" rtlCol="0">
            <a:spAutoFit/>
          </a:bodyPr>
          <a:lstStyle/>
          <a:p>
            <a:pPr algn="ctr"/>
            <a:r>
              <a:rPr lang="en-US" dirty="0"/>
              <a:t>Maximum Temperature</a:t>
            </a:r>
          </a:p>
        </p:txBody>
      </p:sp>
      <p:cxnSp>
        <p:nvCxnSpPr>
          <p:cNvPr id="16" name="Straight Connector 15">
            <a:extLst>
              <a:ext uri="{FF2B5EF4-FFF2-40B4-BE49-F238E27FC236}">
                <a16:creationId xmlns:a16="http://schemas.microsoft.com/office/drawing/2014/main" id="{602B388B-8770-46D3-9CAD-DCFFBCF3443C}"/>
              </a:ext>
            </a:extLst>
          </p:cNvPr>
          <p:cNvCxnSpPr/>
          <p:nvPr/>
        </p:nvCxnSpPr>
        <p:spPr bwMode="auto">
          <a:xfrm>
            <a:off x="3488653" y="2790186"/>
            <a:ext cx="537029" cy="0"/>
          </a:xfrm>
          <a:prstGeom prst="line">
            <a:avLst/>
          </a:prstGeom>
          <a:no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4CB7BFE0-9513-4CA3-9206-7EFA74F3C11D}"/>
              </a:ext>
            </a:extLst>
          </p:cNvPr>
          <p:cNvCxnSpPr/>
          <p:nvPr/>
        </p:nvCxnSpPr>
        <p:spPr bwMode="auto">
          <a:xfrm flipH="1">
            <a:off x="1420368" y="3324386"/>
            <a:ext cx="0" cy="1306286"/>
          </a:xfrm>
          <a:prstGeom prst="line">
            <a:avLst/>
          </a:prstGeom>
          <a:no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A8DC286A-BCEA-460C-A50B-E63B25D10E79}"/>
              </a:ext>
            </a:extLst>
          </p:cNvPr>
          <p:cNvCxnSpPr/>
          <p:nvPr/>
        </p:nvCxnSpPr>
        <p:spPr bwMode="auto">
          <a:xfrm flipH="1">
            <a:off x="3205625" y="3324386"/>
            <a:ext cx="0" cy="1306286"/>
          </a:xfrm>
          <a:prstGeom prst="line">
            <a:avLst/>
          </a:prstGeom>
          <a:no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53E5DE63-31C2-4B38-A18E-35314707C735}"/>
              </a:ext>
            </a:extLst>
          </p:cNvPr>
          <p:cNvCxnSpPr>
            <a:cxnSpLocks/>
          </p:cNvCxnSpPr>
          <p:nvPr/>
        </p:nvCxnSpPr>
        <p:spPr bwMode="auto">
          <a:xfrm>
            <a:off x="3510424" y="2790186"/>
            <a:ext cx="1" cy="1840486"/>
          </a:xfrm>
          <a:prstGeom prst="line">
            <a:avLst/>
          </a:prstGeom>
          <a:no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3B815E4B-C66B-4DC5-B07C-387A44970BE9}"/>
              </a:ext>
            </a:extLst>
          </p:cNvPr>
          <p:cNvCxnSpPr>
            <a:cxnSpLocks/>
          </p:cNvCxnSpPr>
          <p:nvPr/>
        </p:nvCxnSpPr>
        <p:spPr bwMode="auto">
          <a:xfrm>
            <a:off x="4020800" y="2754701"/>
            <a:ext cx="1" cy="1840486"/>
          </a:xfrm>
          <a:prstGeom prst="line">
            <a:avLst/>
          </a:prstGeom>
          <a:noFill/>
          <a:ln w="9525" cap="flat" cmpd="sng" algn="ctr">
            <a:solidFill>
              <a:schemeClr val="tx1"/>
            </a:solidFill>
            <a:prstDash val="solid"/>
            <a:round/>
            <a:headEnd type="none" w="med" len="med"/>
            <a:tailEnd type="none" w="med" len="med"/>
          </a:ln>
          <a:effectLst/>
        </p:spPr>
      </p:cxnSp>
      <p:sp>
        <p:nvSpPr>
          <p:cNvPr id="21" name="TextBox 20">
            <a:extLst>
              <a:ext uri="{FF2B5EF4-FFF2-40B4-BE49-F238E27FC236}">
                <a16:creationId xmlns:a16="http://schemas.microsoft.com/office/drawing/2014/main" id="{488D0DA8-857A-4F5E-89C8-8A6C3C91F01C}"/>
              </a:ext>
            </a:extLst>
          </p:cNvPr>
          <p:cNvSpPr txBox="1"/>
          <p:nvPr/>
        </p:nvSpPr>
        <p:spPr>
          <a:xfrm>
            <a:off x="1682020" y="3621296"/>
            <a:ext cx="1276862" cy="707886"/>
          </a:xfrm>
          <a:prstGeom prst="rect">
            <a:avLst/>
          </a:prstGeom>
          <a:noFill/>
        </p:spPr>
        <p:txBody>
          <a:bodyPr wrap="square" rtlCol="0">
            <a:spAutoFit/>
          </a:bodyPr>
          <a:lstStyle/>
          <a:p>
            <a:pPr algn="ctr"/>
            <a:r>
              <a:rPr lang="en-US" sz="2000" b="1" dirty="0"/>
              <a:t>Preheat / Soak</a:t>
            </a:r>
          </a:p>
        </p:txBody>
      </p:sp>
      <p:cxnSp>
        <p:nvCxnSpPr>
          <p:cNvPr id="22" name="Straight Arrow Connector 21">
            <a:extLst>
              <a:ext uri="{FF2B5EF4-FFF2-40B4-BE49-F238E27FC236}">
                <a16:creationId xmlns:a16="http://schemas.microsoft.com/office/drawing/2014/main" id="{33E167AB-BF19-4913-B9DA-2D63356C7CAA}"/>
              </a:ext>
            </a:extLst>
          </p:cNvPr>
          <p:cNvCxnSpPr>
            <a:cxnSpLocks/>
          </p:cNvCxnSpPr>
          <p:nvPr/>
        </p:nvCxnSpPr>
        <p:spPr bwMode="auto">
          <a:xfrm flipH="1" flipV="1">
            <a:off x="1042996" y="3734415"/>
            <a:ext cx="18282" cy="998247"/>
          </a:xfrm>
          <a:prstGeom prst="straightConnector1">
            <a:avLst/>
          </a:prstGeom>
          <a:noFill/>
          <a:ln w="38100"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5B84160B-2C8E-481B-9600-315D3745F571}"/>
              </a:ext>
            </a:extLst>
          </p:cNvPr>
          <p:cNvSpPr txBox="1"/>
          <p:nvPr/>
        </p:nvSpPr>
        <p:spPr>
          <a:xfrm>
            <a:off x="466093" y="4666157"/>
            <a:ext cx="1190370" cy="707886"/>
          </a:xfrm>
          <a:prstGeom prst="rect">
            <a:avLst/>
          </a:prstGeom>
          <a:noFill/>
        </p:spPr>
        <p:txBody>
          <a:bodyPr wrap="square" rtlCol="0">
            <a:spAutoFit/>
          </a:bodyPr>
          <a:lstStyle/>
          <a:p>
            <a:pPr algn="ctr"/>
            <a:r>
              <a:rPr lang="en-US" sz="2000" b="1" dirty="0"/>
              <a:t>Ramp to Soak</a:t>
            </a:r>
          </a:p>
        </p:txBody>
      </p:sp>
      <p:cxnSp>
        <p:nvCxnSpPr>
          <p:cNvPr id="24" name="Straight Arrow Connector 23">
            <a:extLst>
              <a:ext uri="{FF2B5EF4-FFF2-40B4-BE49-F238E27FC236}">
                <a16:creationId xmlns:a16="http://schemas.microsoft.com/office/drawing/2014/main" id="{C55727FA-543F-4E7B-A941-5D5F1843D5B0}"/>
              </a:ext>
            </a:extLst>
          </p:cNvPr>
          <p:cNvCxnSpPr>
            <a:cxnSpLocks/>
          </p:cNvCxnSpPr>
          <p:nvPr/>
        </p:nvCxnSpPr>
        <p:spPr bwMode="auto">
          <a:xfrm flipV="1">
            <a:off x="3350865" y="3179244"/>
            <a:ext cx="0" cy="2046904"/>
          </a:xfrm>
          <a:prstGeom prst="straightConnector1">
            <a:avLst/>
          </a:prstGeom>
          <a:noFill/>
          <a:ln w="38100" cap="flat" cmpd="sng" algn="ctr">
            <a:solidFill>
              <a:schemeClr val="tx1"/>
            </a:solidFill>
            <a:prstDash val="solid"/>
            <a:round/>
            <a:headEnd type="none" w="med" len="med"/>
            <a:tailEnd type="triangle"/>
          </a:ln>
          <a:effectLst/>
        </p:spPr>
      </p:cxnSp>
      <p:sp>
        <p:nvSpPr>
          <p:cNvPr id="25" name="TextBox 24">
            <a:extLst>
              <a:ext uri="{FF2B5EF4-FFF2-40B4-BE49-F238E27FC236}">
                <a16:creationId xmlns:a16="http://schemas.microsoft.com/office/drawing/2014/main" id="{702E4395-ACFF-4AB4-AAA2-01335C9CEA3E}"/>
              </a:ext>
            </a:extLst>
          </p:cNvPr>
          <p:cNvSpPr txBox="1"/>
          <p:nvPr/>
        </p:nvSpPr>
        <p:spPr>
          <a:xfrm>
            <a:off x="2356537" y="4599854"/>
            <a:ext cx="1001488" cy="707886"/>
          </a:xfrm>
          <a:prstGeom prst="rect">
            <a:avLst/>
          </a:prstGeom>
          <a:noFill/>
        </p:spPr>
        <p:txBody>
          <a:bodyPr wrap="square" rtlCol="0">
            <a:spAutoFit/>
          </a:bodyPr>
          <a:lstStyle/>
          <a:p>
            <a:pPr algn="ctr"/>
            <a:r>
              <a:rPr lang="en-US" sz="2000" b="1" dirty="0"/>
              <a:t>Ramp to Peak</a:t>
            </a:r>
          </a:p>
        </p:txBody>
      </p:sp>
      <p:sp>
        <p:nvSpPr>
          <p:cNvPr id="26" name="TextBox 25">
            <a:extLst>
              <a:ext uri="{FF2B5EF4-FFF2-40B4-BE49-F238E27FC236}">
                <a16:creationId xmlns:a16="http://schemas.microsoft.com/office/drawing/2014/main" id="{484F8374-A195-4765-8645-FCF50EB03A5C}"/>
              </a:ext>
            </a:extLst>
          </p:cNvPr>
          <p:cNvSpPr txBox="1"/>
          <p:nvPr/>
        </p:nvSpPr>
        <p:spPr>
          <a:xfrm>
            <a:off x="3449414" y="4779731"/>
            <a:ext cx="1001488" cy="400110"/>
          </a:xfrm>
          <a:prstGeom prst="rect">
            <a:avLst/>
          </a:prstGeom>
          <a:noFill/>
        </p:spPr>
        <p:txBody>
          <a:bodyPr wrap="square" rtlCol="0">
            <a:spAutoFit/>
          </a:bodyPr>
          <a:lstStyle/>
          <a:p>
            <a:pPr algn="ctr"/>
            <a:r>
              <a:rPr lang="en-US" sz="2000" b="1" dirty="0"/>
              <a:t>Reflow</a:t>
            </a:r>
          </a:p>
        </p:txBody>
      </p:sp>
      <p:cxnSp>
        <p:nvCxnSpPr>
          <p:cNvPr id="27" name="Straight Arrow Connector 26">
            <a:extLst>
              <a:ext uri="{FF2B5EF4-FFF2-40B4-BE49-F238E27FC236}">
                <a16:creationId xmlns:a16="http://schemas.microsoft.com/office/drawing/2014/main" id="{54D65CC8-AC6B-417E-8ECB-49786AA96D4B}"/>
              </a:ext>
            </a:extLst>
          </p:cNvPr>
          <p:cNvCxnSpPr>
            <a:cxnSpLocks/>
          </p:cNvCxnSpPr>
          <p:nvPr/>
        </p:nvCxnSpPr>
        <p:spPr bwMode="auto">
          <a:xfrm flipH="1" flipV="1">
            <a:off x="3777780" y="2825672"/>
            <a:ext cx="56840" cy="2009430"/>
          </a:xfrm>
          <a:prstGeom prst="straightConnector1">
            <a:avLst/>
          </a:prstGeom>
          <a:noFill/>
          <a:ln w="38100" cap="flat" cmpd="sng" algn="ctr">
            <a:solidFill>
              <a:schemeClr val="tx1"/>
            </a:solidFill>
            <a:prstDash val="solid"/>
            <a:round/>
            <a:headEnd type="none" w="med" len="med"/>
            <a:tailEnd type="triangle"/>
          </a:ln>
          <a:effectLst/>
        </p:spPr>
      </p:cxnSp>
      <p:sp>
        <p:nvSpPr>
          <p:cNvPr id="28" name="TextBox 27">
            <a:extLst>
              <a:ext uri="{FF2B5EF4-FFF2-40B4-BE49-F238E27FC236}">
                <a16:creationId xmlns:a16="http://schemas.microsoft.com/office/drawing/2014/main" id="{658CFC1E-DFEB-4E8E-ADD0-3E41AB1AC4B3}"/>
              </a:ext>
            </a:extLst>
          </p:cNvPr>
          <p:cNvSpPr txBox="1"/>
          <p:nvPr/>
        </p:nvSpPr>
        <p:spPr>
          <a:xfrm>
            <a:off x="4433710" y="4709577"/>
            <a:ext cx="1083399" cy="400110"/>
          </a:xfrm>
          <a:prstGeom prst="rect">
            <a:avLst/>
          </a:prstGeom>
          <a:noFill/>
        </p:spPr>
        <p:txBody>
          <a:bodyPr wrap="square" rtlCol="0">
            <a:spAutoFit/>
          </a:bodyPr>
          <a:lstStyle/>
          <a:p>
            <a:pPr algn="ctr"/>
            <a:r>
              <a:rPr lang="en-US" sz="2000" b="1" dirty="0"/>
              <a:t>Cooling</a:t>
            </a:r>
          </a:p>
        </p:txBody>
      </p:sp>
      <p:cxnSp>
        <p:nvCxnSpPr>
          <p:cNvPr id="29" name="Straight Arrow Connector 28">
            <a:extLst>
              <a:ext uri="{FF2B5EF4-FFF2-40B4-BE49-F238E27FC236}">
                <a16:creationId xmlns:a16="http://schemas.microsoft.com/office/drawing/2014/main" id="{DCFBD332-EAC5-4C4D-85D4-A89D1412D5D5}"/>
              </a:ext>
            </a:extLst>
          </p:cNvPr>
          <p:cNvCxnSpPr>
            <a:cxnSpLocks/>
          </p:cNvCxnSpPr>
          <p:nvPr/>
        </p:nvCxnSpPr>
        <p:spPr bwMode="auto">
          <a:xfrm flipH="1" flipV="1">
            <a:off x="4450902" y="3727957"/>
            <a:ext cx="35784" cy="1107145"/>
          </a:xfrm>
          <a:prstGeom prst="straightConnector1">
            <a:avLst/>
          </a:prstGeom>
          <a:noFill/>
          <a:ln w="38100" cap="flat" cmpd="sng" algn="ctr">
            <a:solidFill>
              <a:schemeClr val="tx1"/>
            </a:solidFill>
            <a:prstDash val="solid"/>
            <a:round/>
            <a:headEnd type="none" w="med" len="med"/>
            <a:tailEnd type="triangle"/>
          </a:ln>
          <a:effectLst/>
        </p:spPr>
      </p:cxnSp>
      <p:sp>
        <p:nvSpPr>
          <p:cNvPr id="30" name="TextBox 29">
            <a:extLst>
              <a:ext uri="{FF2B5EF4-FFF2-40B4-BE49-F238E27FC236}">
                <a16:creationId xmlns:a16="http://schemas.microsoft.com/office/drawing/2014/main" id="{641CFA01-A810-4DE9-AFB8-6E9D83E34EC2}"/>
              </a:ext>
            </a:extLst>
          </p:cNvPr>
          <p:cNvSpPr txBox="1"/>
          <p:nvPr/>
        </p:nvSpPr>
        <p:spPr>
          <a:xfrm>
            <a:off x="4943822" y="4125473"/>
            <a:ext cx="761974" cy="400110"/>
          </a:xfrm>
          <a:prstGeom prst="rect">
            <a:avLst/>
          </a:prstGeom>
          <a:noFill/>
        </p:spPr>
        <p:txBody>
          <a:bodyPr wrap="square" rtlCol="0">
            <a:spAutoFit/>
          </a:bodyPr>
          <a:lstStyle/>
          <a:p>
            <a:r>
              <a:rPr lang="en-US" sz="2000" b="1" dirty="0"/>
              <a:t>Time</a:t>
            </a:r>
          </a:p>
        </p:txBody>
      </p:sp>
      <p:sp>
        <p:nvSpPr>
          <p:cNvPr id="31" name="TextBox 30">
            <a:extLst>
              <a:ext uri="{FF2B5EF4-FFF2-40B4-BE49-F238E27FC236}">
                <a16:creationId xmlns:a16="http://schemas.microsoft.com/office/drawing/2014/main" id="{72A94E86-C675-48CA-B986-17BC7D6778F4}"/>
              </a:ext>
            </a:extLst>
          </p:cNvPr>
          <p:cNvSpPr txBox="1"/>
          <p:nvPr/>
        </p:nvSpPr>
        <p:spPr>
          <a:xfrm>
            <a:off x="113548" y="1085050"/>
            <a:ext cx="1612534" cy="400110"/>
          </a:xfrm>
          <a:prstGeom prst="rect">
            <a:avLst/>
          </a:prstGeom>
          <a:noFill/>
        </p:spPr>
        <p:txBody>
          <a:bodyPr wrap="square" rtlCol="0">
            <a:spAutoFit/>
          </a:bodyPr>
          <a:lstStyle/>
          <a:p>
            <a:r>
              <a:rPr lang="en-US" sz="2000" b="1" dirty="0"/>
              <a:t>Temperature</a:t>
            </a:r>
          </a:p>
        </p:txBody>
      </p:sp>
      <p:sp>
        <p:nvSpPr>
          <p:cNvPr id="32" name="TextBox 31">
            <a:extLst>
              <a:ext uri="{FF2B5EF4-FFF2-40B4-BE49-F238E27FC236}">
                <a16:creationId xmlns:a16="http://schemas.microsoft.com/office/drawing/2014/main" id="{D69B4254-B7E1-4F5E-93EA-ADFDB3AB2E42}"/>
              </a:ext>
            </a:extLst>
          </p:cNvPr>
          <p:cNvSpPr txBox="1"/>
          <p:nvPr/>
        </p:nvSpPr>
        <p:spPr>
          <a:xfrm>
            <a:off x="6096000" y="1266805"/>
            <a:ext cx="5857416" cy="4832092"/>
          </a:xfrm>
          <a:prstGeom prst="rect">
            <a:avLst/>
          </a:prstGeom>
          <a:noFill/>
        </p:spPr>
        <p:txBody>
          <a:bodyPr wrap="square" rtlCol="0">
            <a:spAutoFit/>
          </a:bodyPr>
          <a:lstStyle/>
          <a:p>
            <a:pPr marL="342900" indent="-342900">
              <a:spcBef>
                <a:spcPts val="300"/>
              </a:spcBef>
              <a:spcAft>
                <a:spcPts val="300"/>
              </a:spcAft>
              <a:buFont typeface="Arial" panose="020B0604020202020204" pitchFamily="34" charset="0"/>
              <a:buChar char="•"/>
            </a:pPr>
            <a:r>
              <a:rPr lang="en-US" sz="2800" dirty="0"/>
              <a:t>Some products could:</a:t>
            </a:r>
          </a:p>
          <a:p>
            <a:pPr marL="688975" lvl="1" indent="-231775">
              <a:spcBef>
                <a:spcPts val="300"/>
              </a:spcBef>
              <a:spcAft>
                <a:spcPts val="300"/>
              </a:spcAft>
              <a:buFont typeface="Times New Roman" panose="02020603050405020304" pitchFamily="18" charset="0"/>
              <a:buChar char="-"/>
            </a:pPr>
            <a:r>
              <a:rPr lang="en-US" sz="2400" dirty="0"/>
              <a:t>Experience multiple exposures to solder reflow</a:t>
            </a:r>
          </a:p>
          <a:p>
            <a:pPr marL="688975" lvl="1" indent="-231775">
              <a:spcBef>
                <a:spcPts val="300"/>
              </a:spcBef>
              <a:spcAft>
                <a:spcPts val="300"/>
              </a:spcAft>
              <a:buFont typeface="Times New Roman" panose="02020603050405020304" pitchFamily="18" charset="0"/>
              <a:buChar char="-"/>
            </a:pPr>
            <a:r>
              <a:rPr lang="en-US" sz="2400" dirty="0"/>
              <a:t>Undergo rework</a:t>
            </a:r>
          </a:p>
          <a:p>
            <a:pPr marL="688975" lvl="1" indent="-231775">
              <a:spcBef>
                <a:spcPts val="300"/>
              </a:spcBef>
              <a:spcAft>
                <a:spcPts val="300"/>
              </a:spcAft>
              <a:buFont typeface="Times New Roman" panose="02020603050405020304" pitchFamily="18" charset="0"/>
              <a:buChar char="-"/>
            </a:pPr>
            <a:r>
              <a:rPr lang="en-US" sz="2400" dirty="0"/>
              <a:t>Have already experienced reflow at a prior discarded assembly</a:t>
            </a:r>
          </a:p>
          <a:p>
            <a:pPr marL="342900" indent="-342900">
              <a:spcBef>
                <a:spcPts val="300"/>
              </a:spcBef>
              <a:spcAft>
                <a:spcPts val="300"/>
              </a:spcAft>
              <a:buFont typeface="Arial" panose="020B0604020202020204" pitchFamily="34" charset="0"/>
              <a:buChar char="•"/>
            </a:pPr>
            <a:r>
              <a:rPr lang="en-US" sz="2800" dirty="0"/>
              <a:t>As a result, one cannot ignore life cycle steps like these, even though they are short in duration compared to the product lifetime and occur before product shipment.</a:t>
            </a:r>
          </a:p>
        </p:txBody>
      </p:sp>
    </p:spTree>
    <p:extLst>
      <p:ext uri="{BB962C8B-B14F-4D97-AF65-F5344CB8AC3E}">
        <p14:creationId xmlns:p14="http://schemas.microsoft.com/office/powerpoint/2010/main" val="1412942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AF042-B3F4-4538-9ABA-7F61778CD7FC}"/>
              </a:ext>
            </a:extLst>
          </p:cNvPr>
          <p:cNvSpPr>
            <a:spLocks noGrp="1"/>
          </p:cNvSpPr>
          <p:nvPr>
            <p:ph type="title"/>
          </p:nvPr>
        </p:nvSpPr>
        <p:spPr/>
        <p:txBody>
          <a:bodyPr/>
          <a:lstStyle/>
          <a:p>
            <a:r>
              <a:rPr lang="en-US" dirty="0"/>
              <a:t>Example of Numerical Estimation of Expected Life Cycle Loads: Solder Reflow Profile</a:t>
            </a:r>
          </a:p>
        </p:txBody>
      </p:sp>
      <p:sp>
        <p:nvSpPr>
          <p:cNvPr id="4" name="TextBox 3">
            <a:extLst>
              <a:ext uri="{FF2B5EF4-FFF2-40B4-BE49-F238E27FC236}">
                <a16:creationId xmlns:a16="http://schemas.microsoft.com/office/drawing/2014/main" id="{B8A9F924-6B70-4DFF-BE51-C7F21F62AB2C}"/>
              </a:ext>
            </a:extLst>
          </p:cNvPr>
          <p:cNvSpPr txBox="1"/>
          <p:nvPr/>
        </p:nvSpPr>
        <p:spPr>
          <a:xfrm>
            <a:off x="5874576" y="1534107"/>
            <a:ext cx="6145087" cy="3062377"/>
          </a:xfrm>
          <a:prstGeom prst="rect">
            <a:avLst/>
          </a:prstGeom>
          <a:noFill/>
        </p:spPr>
        <p:txBody>
          <a:bodyPr wrap="square" rtlCol="0">
            <a:spAutoFit/>
          </a:bodyPr>
          <a:lstStyle/>
          <a:p>
            <a:pPr marL="285750" indent="-285750">
              <a:spcBef>
                <a:spcPts val="300"/>
              </a:spcBef>
              <a:spcAft>
                <a:spcPts val="300"/>
              </a:spcAft>
              <a:buFont typeface="Arial" panose="020B0604020202020204" pitchFamily="34" charset="0"/>
              <a:buChar char="•"/>
            </a:pPr>
            <a:r>
              <a:rPr lang="en-US" sz="2800" dirty="0"/>
              <a:t>Maximum Temperature: 245 </a:t>
            </a:r>
            <a:r>
              <a:rPr lang="en-US" sz="2800" kern="1200" dirty="0">
                <a:solidFill>
                  <a:schemeClr val="tx1"/>
                </a:solidFill>
                <a:latin typeface="+mn-lt"/>
                <a:ea typeface="+mn-ea"/>
                <a:cs typeface="+mn-cs"/>
              </a:rPr>
              <a:t>°C</a:t>
            </a:r>
          </a:p>
          <a:p>
            <a:pPr marL="285750" indent="-285750">
              <a:spcBef>
                <a:spcPts val="300"/>
              </a:spcBef>
              <a:spcAft>
                <a:spcPts val="300"/>
              </a:spcAft>
              <a:buFont typeface="Arial" panose="020B0604020202020204" pitchFamily="34" charset="0"/>
              <a:buChar char="•"/>
            </a:pPr>
            <a:r>
              <a:rPr lang="en-US" sz="2800" dirty="0"/>
              <a:t>Liquid Temperature: 220 </a:t>
            </a:r>
            <a:r>
              <a:rPr lang="en-US" sz="2800" kern="1200" dirty="0">
                <a:solidFill>
                  <a:schemeClr val="tx1"/>
                </a:solidFill>
                <a:latin typeface="+mn-lt"/>
                <a:ea typeface="+mn-ea"/>
                <a:cs typeface="+mn-cs"/>
              </a:rPr>
              <a:t>°C</a:t>
            </a:r>
          </a:p>
          <a:p>
            <a:pPr marL="285750" indent="-285750">
              <a:spcBef>
                <a:spcPts val="300"/>
              </a:spcBef>
              <a:spcAft>
                <a:spcPts val="300"/>
              </a:spcAft>
              <a:buFont typeface="Arial" panose="020B0604020202020204" pitchFamily="34" charset="0"/>
              <a:buChar char="•"/>
            </a:pPr>
            <a:r>
              <a:rPr lang="en-US" sz="2800" dirty="0"/>
              <a:t>Maximum Ramp-Up Rate: 3.0 </a:t>
            </a:r>
            <a:r>
              <a:rPr lang="en-US" sz="2800" kern="1200" dirty="0">
                <a:solidFill>
                  <a:schemeClr val="tx1"/>
                </a:solidFill>
                <a:latin typeface="+mn-lt"/>
                <a:ea typeface="+mn-ea"/>
                <a:cs typeface="+mn-cs"/>
              </a:rPr>
              <a:t>°C/s</a:t>
            </a:r>
          </a:p>
          <a:p>
            <a:pPr marL="285750" indent="-285750">
              <a:spcBef>
                <a:spcPts val="300"/>
              </a:spcBef>
              <a:spcAft>
                <a:spcPts val="300"/>
              </a:spcAft>
              <a:buFont typeface="Arial" panose="020B0604020202020204" pitchFamily="34" charset="0"/>
              <a:buChar char="•"/>
            </a:pPr>
            <a:r>
              <a:rPr lang="en-US" sz="2800" dirty="0"/>
              <a:t>Time Above Liquidus: 75-90 s</a:t>
            </a:r>
          </a:p>
          <a:p>
            <a:pPr marL="285750" indent="-285750">
              <a:spcBef>
                <a:spcPts val="300"/>
              </a:spcBef>
              <a:spcAft>
                <a:spcPts val="300"/>
              </a:spcAft>
              <a:buFont typeface="Arial" panose="020B0604020202020204" pitchFamily="34" charset="0"/>
              <a:buChar char="•"/>
            </a:pPr>
            <a:r>
              <a:rPr lang="en-US" sz="2800" dirty="0"/>
              <a:t>Maximum Ramp-Down Rate: 3.0 </a:t>
            </a:r>
            <a:r>
              <a:rPr lang="en-US" sz="2800" kern="1200" dirty="0">
                <a:solidFill>
                  <a:schemeClr val="tx1"/>
                </a:solidFill>
                <a:latin typeface="+mn-lt"/>
                <a:ea typeface="+mn-ea"/>
                <a:cs typeface="+mn-cs"/>
              </a:rPr>
              <a:t>°C/s</a:t>
            </a:r>
          </a:p>
          <a:p>
            <a:pPr marL="285750" indent="-285750">
              <a:spcBef>
                <a:spcPts val="300"/>
              </a:spcBef>
              <a:spcAft>
                <a:spcPts val="300"/>
              </a:spcAft>
              <a:buFont typeface="Arial" panose="020B0604020202020204" pitchFamily="34" charset="0"/>
              <a:buChar char="•"/>
            </a:pPr>
            <a:r>
              <a:rPr lang="en-US" sz="2800" dirty="0"/>
              <a:t>Time-to-Peak: 6.0 s</a:t>
            </a:r>
          </a:p>
        </p:txBody>
      </p:sp>
      <p:cxnSp>
        <p:nvCxnSpPr>
          <p:cNvPr id="7" name="Straight Arrow Connector 6">
            <a:extLst>
              <a:ext uri="{FF2B5EF4-FFF2-40B4-BE49-F238E27FC236}">
                <a16:creationId xmlns:a16="http://schemas.microsoft.com/office/drawing/2014/main" id="{8EBF6022-F905-4DC1-BE31-BCA840FDED7D}"/>
              </a:ext>
            </a:extLst>
          </p:cNvPr>
          <p:cNvCxnSpPr>
            <a:cxnSpLocks/>
          </p:cNvCxnSpPr>
          <p:nvPr/>
        </p:nvCxnSpPr>
        <p:spPr bwMode="auto">
          <a:xfrm flipV="1">
            <a:off x="201168" y="1497879"/>
            <a:ext cx="0" cy="3132793"/>
          </a:xfrm>
          <a:prstGeom prst="straightConnector1">
            <a:avLst/>
          </a:prstGeom>
          <a:noFill/>
          <a:ln w="57150" cap="flat" cmpd="sng" algn="ctr">
            <a:solidFill>
              <a:schemeClr val="tx1"/>
            </a:solidFill>
            <a:prstDash val="solid"/>
            <a:round/>
            <a:headEnd type="none" w="med" len="med"/>
            <a:tailEnd type="triangle"/>
          </a:ln>
          <a:effectLst/>
        </p:spPr>
      </p:cxnSp>
      <p:cxnSp>
        <p:nvCxnSpPr>
          <p:cNvPr id="8" name="Straight Arrow Connector 7">
            <a:extLst>
              <a:ext uri="{FF2B5EF4-FFF2-40B4-BE49-F238E27FC236}">
                <a16:creationId xmlns:a16="http://schemas.microsoft.com/office/drawing/2014/main" id="{6F127BA3-37D3-448B-B45E-CCEAD9B90FEB}"/>
              </a:ext>
            </a:extLst>
          </p:cNvPr>
          <p:cNvCxnSpPr/>
          <p:nvPr/>
        </p:nvCxnSpPr>
        <p:spPr bwMode="auto">
          <a:xfrm>
            <a:off x="172335" y="4630672"/>
            <a:ext cx="5486400" cy="0"/>
          </a:xfrm>
          <a:prstGeom prst="straightConnector1">
            <a:avLst/>
          </a:prstGeom>
          <a:noFill/>
          <a:ln w="57150" cap="flat" cmpd="sng" algn="ctr">
            <a:solidFill>
              <a:schemeClr val="tx1"/>
            </a:solidFill>
            <a:prstDash val="solid"/>
            <a:round/>
            <a:headEnd type="none" w="med" len="med"/>
            <a:tailEnd type="triangle"/>
          </a:ln>
          <a:effectLst/>
        </p:spPr>
      </p:cxnSp>
      <p:cxnSp>
        <p:nvCxnSpPr>
          <p:cNvPr id="9" name="Straight Connector 8">
            <a:extLst>
              <a:ext uri="{FF2B5EF4-FFF2-40B4-BE49-F238E27FC236}">
                <a16:creationId xmlns:a16="http://schemas.microsoft.com/office/drawing/2014/main" id="{425BA010-D08C-48F7-A14A-FC438279DE9B}"/>
              </a:ext>
            </a:extLst>
          </p:cNvPr>
          <p:cNvCxnSpPr>
            <a:cxnSpLocks/>
          </p:cNvCxnSpPr>
          <p:nvPr/>
        </p:nvCxnSpPr>
        <p:spPr bwMode="auto">
          <a:xfrm flipV="1">
            <a:off x="201168" y="3324386"/>
            <a:ext cx="1219200" cy="1306286"/>
          </a:xfrm>
          <a:prstGeom prst="line">
            <a:avLst/>
          </a:prstGeom>
          <a:noFill/>
          <a:ln w="38100" cap="flat" cmpd="sng" algn="ctr">
            <a:solidFill>
              <a:schemeClr val="tx1"/>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CD7B9118-692C-47B6-9276-2AE8D2DE401B}"/>
              </a:ext>
            </a:extLst>
          </p:cNvPr>
          <p:cNvCxnSpPr>
            <a:cxnSpLocks/>
          </p:cNvCxnSpPr>
          <p:nvPr/>
        </p:nvCxnSpPr>
        <p:spPr bwMode="auto">
          <a:xfrm>
            <a:off x="1420368" y="3324386"/>
            <a:ext cx="1785257" cy="0"/>
          </a:xfrm>
          <a:prstGeom prst="line">
            <a:avLst/>
          </a:prstGeom>
          <a:noFill/>
          <a:ln w="38100"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9056DE36-D62E-4706-B633-B97F39E4D21B}"/>
              </a:ext>
            </a:extLst>
          </p:cNvPr>
          <p:cNvCxnSpPr>
            <a:cxnSpLocks/>
          </p:cNvCxnSpPr>
          <p:nvPr/>
        </p:nvCxnSpPr>
        <p:spPr bwMode="auto">
          <a:xfrm flipV="1">
            <a:off x="3205625" y="2282187"/>
            <a:ext cx="551543" cy="1042199"/>
          </a:xfrm>
          <a:prstGeom prst="line">
            <a:avLst/>
          </a:prstGeom>
          <a:noFill/>
          <a:ln w="38100" cap="flat" cmpd="sng" algn="ctr">
            <a:solidFill>
              <a:schemeClr val="tx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681BAF52-9C4F-4B9C-AFBE-989E7660829D}"/>
              </a:ext>
            </a:extLst>
          </p:cNvPr>
          <p:cNvCxnSpPr>
            <a:cxnSpLocks/>
          </p:cNvCxnSpPr>
          <p:nvPr/>
        </p:nvCxnSpPr>
        <p:spPr bwMode="auto">
          <a:xfrm>
            <a:off x="3757168" y="2282187"/>
            <a:ext cx="1233714" cy="2348485"/>
          </a:xfrm>
          <a:prstGeom prst="line">
            <a:avLst/>
          </a:prstGeom>
          <a:noFill/>
          <a:ln w="38100" cap="flat" cmpd="sng" algn="ctr">
            <a:solidFill>
              <a:schemeClr val="tx1"/>
            </a:solidFill>
            <a:prstDash val="solid"/>
            <a:round/>
            <a:headEnd type="none" w="med" len="med"/>
            <a:tailEnd type="none" w="med" len="med"/>
          </a:ln>
          <a:effectLst/>
        </p:spPr>
      </p:cxnSp>
      <p:cxnSp>
        <p:nvCxnSpPr>
          <p:cNvPr id="13" name="Straight Arrow Connector 12">
            <a:extLst>
              <a:ext uri="{FF2B5EF4-FFF2-40B4-BE49-F238E27FC236}">
                <a16:creationId xmlns:a16="http://schemas.microsoft.com/office/drawing/2014/main" id="{0005D9F4-AD2F-46A1-9AFF-39F037C75C0A}"/>
              </a:ext>
            </a:extLst>
          </p:cNvPr>
          <p:cNvCxnSpPr/>
          <p:nvPr/>
        </p:nvCxnSpPr>
        <p:spPr bwMode="auto">
          <a:xfrm>
            <a:off x="201168" y="1849369"/>
            <a:ext cx="3556000" cy="7268"/>
          </a:xfrm>
          <a:prstGeom prst="straightConnector1">
            <a:avLst/>
          </a:prstGeom>
          <a:noFill/>
          <a:ln w="3810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a:extLst>
              <a:ext uri="{FF2B5EF4-FFF2-40B4-BE49-F238E27FC236}">
                <a16:creationId xmlns:a16="http://schemas.microsoft.com/office/drawing/2014/main" id="{F8BE1DC0-56F4-4C0A-9AC3-2F07BD87D315}"/>
              </a:ext>
            </a:extLst>
          </p:cNvPr>
          <p:cNvSpPr txBox="1"/>
          <p:nvPr/>
        </p:nvSpPr>
        <p:spPr>
          <a:xfrm>
            <a:off x="1383779" y="1411479"/>
            <a:ext cx="1744394" cy="369332"/>
          </a:xfrm>
          <a:prstGeom prst="rect">
            <a:avLst/>
          </a:prstGeom>
          <a:noFill/>
        </p:spPr>
        <p:txBody>
          <a:bodyPr wrap="square" rtlCol="0">
            <a:spAutoFit/>
          </a:bodyPr>
          <a:lstStyle/>
          <a:p>
            <a:r>
              <a:rPr lang="en-US" dirty="0"/>
              <a:t>Time-to-Peak</a:t>
            </a:r>
          </a:p>
        </p:txBody>
      </p:sp>
      <p:cxnSp>
        <p:nvCxnSpPr>
          <p:cNvPr id="15" name="Straight Arrow Connector 14">
            <a:extLst>
              <a:ext uri="{FF2B5EF4-FFF2-40B4-BE49-F238E27FC236}">
                <a16:creationId xmlns:a16="http://schemas.microsoft.com/office/drawing/2014/main" id="{01F7A820-CA46-488D-A7FF-CAF5A8DA3276}"/>
              </a:ext>
            </a:extLst>
          </p:cNvPr>
          <p:cNvCxnSpPr/>
          <p:nvPr/>
        </p:nvCxnSpPr>
        <p:spPr bwMode="auto">
          <a:xfrm>
            <a:off x="172335" y="2803287"/>
            <a:ext cx="3338090" cy="0"/>
          </a:xfrm>
          <a:prstGeom prst="straightConnector1">
            <a:avLst/>
          </a:prstGeom>
          <a:noFill/>
          <a:ln w="28575" cap="flat" cmpd="sng" algn="ctr">
            <a:solidFill>
              <a:schemeClr val="tx1"/>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Box 15">
            <a:extLst>
              <a:ext uri="{FF2B5EF4-FFF2-40B4-BE49-F238E27FC236}">
                <a16:creationId xmlns:a16="http://schemas.microsoft.com/office/drawing/2014/main" id="{43813AAB-2225-4444-8F7A-B88D356C4B15}"/>
              </a:ext>
            </a:extLst>
          </p:cNvPr>
          <p:cNvSpPr txBox="1"/>
          <p:nvPr/>
        </p:nvSpPr>
        <p:spPr>
          <a:xfrm>
            <a:off x="830163" y="2433954"/>
            <a:ext cx="2298010" cy="369332"/>
          </a:xfrm>
          <a:prstGeom prst="rect">
            <a:avLst/>
          </a:prstGeom>
          <a:noFill/>
        </p:spPr>
        <p:txBody>
          <a:bodyPr wrap="square" rtlCol="0">
            <a:spAutoFit/>
          </a:bodyPr>
          <a:lstStyle/>
          <a:p>
            <a:r>
              <a:rPr lang="en-US" dirty="0"/>
              <a:t>Liquidus Temperature</a:t>
            </a:r>
          </a:p>
        </p:txBody>
      </p:sp>
      <p:cxnSp>
        <p:nvCxnSpPr>
          <p:cNvPr id="17" name="Straight Arrow Connector 16">
            <a:extLst>
              <a:ext uri="{FF2B5EF4-FFF2-40B4-BE49-F238E27FC236}">
                <a16:creationId xmlns:a16="http://schemas.microsoft.com/office/drawing/2014/main" id="{0F8CEDA3-8EA1-4891-ABCA-05B3545C6EC5}"/>
              </a:ext>
            </a:extLst>
          </p:cNvPr>
          <p:cNvCxnSpPr/>
          <p:nvPr/>
        </p:nvCxnSpPr>
        <p:spPr bwMode="auto">
          <a:xfrm flipV="1">
            <a:off x="172335" y="2282186"/>
            <a:ext cx="3584833" cy="0"/>
          </a:xfrm>
          <a:prstGeom prst="straightConnector1">
            <a:avLst/>
          </a:prstGeom>
          <a:noFill/>
          <a:ln w="28575" cap="flat" cmpd="sng" algn="ctr">
            <a:solidFill>
              <a:schemeClr val="tx1"/>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Box 17">
            <a:extLst>
              <a:ext uri="{FF2B5EF4-FFF2-40B4-BE49-F238E27FC236}">
                <a16:creationId xmlns:a16="http://schemas.microsoft.com/office/drawing/2014/main" id="{3335C3F7-452D-4643-940A-383F62DBA2AF}"/>
              </a:ext>
            </a:extLst>
          </p:cNvPr>
          <p:cNvSpPr txBox="1"/>
          <p:nvPr/>
        </p:nvSpPr>
        <p:spPr>
          <a:xfrm>
            <a:off x="841473" y="1912856"/>
            <a:ext cx="2391504" cy="369332"/>
          </a:xfrm>
          <a:prstGeom prst="rect">
            <a:avLst/>
          </a:prstGeom>
          <a:noFill/>
        </p:spPr>
        <p:txBody>
          <a:bodyPr wrap="square" rtlCol="0">
            <a:spAutoFit/>
          </a:bodyPr>
          <a:lstStyle/>
          <a:p>
            <a:pPr algn="ctr"/>
            <a:r>
              <a:rPr lang="en-US" dirty="0"/>
              <a:t>Maximum Temperature</a:t>
            </a:r>
          </a:p>
        </p:txBody>
      </p:sp>
      <p:cxnSp>
        <p:nvCxnSpPr>
          <p:cNvPr id="19" name="Straight Connector 18">
            <a:extLst>
              <a:ext uri="{FF2B5EF4-FFF2-40B4-BE49-F238E27FC236}">
                <a16:creationId xmlns:a16="http://schemas.microsoft.com/office/drawing/2014/main" id="{E688AFE0-32B4-462A-A50B-8443DFC4875A}"/>
              </a:ext>
            </a:extLst>
          </p:cNvPr>
          <p:cNvCxnSpPr/>
          <p:nvPr/>
        </p:nvCxnSpPr>
        <p:spPr bwMode="auto">
          <a:xfrm>
            <a:off x="3488653" y="2790186"/>
            <a:ext cx="537029" cy="0"/>
          </a:xfrm>
          <a:prstGeom prst="line">
            <a:avLst/>
          </a:prstGeom>
          <a:no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3F875F0A-CBDC-4574-B787-32AA640EBE54}"/>
              </a:ext>
            </a:extLst>
          </p:cNvPr>
          <p:cNvCxnSpPr/>
          <p:nvPr/>
        </p:nvCxnSpPr>
        <p:spPr bwMode="auto">
          <a:xfrm flipH="1">
            <a:off x="1420368" y="3324386"/>
            <a:ext cx="0" cy="1306286"/>
          </a:xfrm>
          <a:prstGeom prst="line">
            <a:avLst/>
          </a:prstGeom>
          <a:no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EE68FD33-A004-4B7F-89A6-612E3C84DB19}"/>
              </a:ext>
            </a:extLst>
          </p:cNvPr>
          <p:cNvCxnSpPr/>
          <p:nvPr/>
        </p:nvCxnSpPr>
        <p:spPr bwMode="auto">
          <a:xfrm flipH="1">
            <a:off x="3205625" y="3324386"/>
            <a:ext cx="0" cy="1306286"/>
          </a:xfrm>
          <a:prstGeom prst="line">
            <a:avLst/>
          </a:prstGeom>
          <a:noFill/>
          <a:ln w="9525"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5D008C51-0FEA-43B7-99EE-27EF6D7FF0AE}"/>
              </a:ext>
            </a:extLst>
          </p:cNvPr>
          <p:cNvCxnSpPr>
            <a:cxnSpLocks/>
          </p:cNvCxnSpPr>
          <p:nvPr/>
        </p:nvCxnSpPr>
        <p:spPr bwMode="auto">
          <a:xfrm>
            <a:off x="3510424" y="2790186"/>
            <a:ext cx="1" cy="1840486"/>
          </a:xfrm>
          <a:prstGeom prst="line">
            <a:avLst/>
          </a:prstGeom>
          <a:noFill/>
          <a:ln w="9525" cap="flat" cmpd="sng" algn="ctr">
            <a:solidFill>
              <a:schemeClr val="tx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9B30FAF8-195A-47CD-8A56-D57C63069732}"/>
              </a:ext>
            </a:extLst>
          </p:cNvPr>
          <p:cNvCxnSpPr>
            <a:cxnSpLocks/>
          </p:cNvCxnSpPr>
          <p:nvPr/>
        </p:nvCxnSpPr>
        <p:spPr bwMode="auto">
          <a:xfrm>
            <a:off x="4020800" y="2754701"/>
            <a:ext cx="1" cy="1840486"/>
          </a:xfrm>
          <a:prstGeom prst="line">
            <a:avLst/>
          </a:prstGeom>
          <a:noFill/>
          <a:ln w="9525" cap="flat" cmpd="sng" algn="ctr">
            <a:solidFill>
              <a:schemeClr val="tx1"/>
            </a:solidFill>
            <a:prstDash val="solid"/>
            <a:round/>
            <a:headEnd type="none" w="med" len="med"/>
            <a:tailEnd type="none" w="med" len="med"/>
          </a:ln>
          <a:effectLst/>
        </p:spPr>
      </p:cxnSp>
      <p:sp>
        <p:nvSpPr>
          <p:cNvPr id="24" name="TextBox 23">
            <a:extLst>
              <a:ext uri="{FF2B5EF4-FFF2-40B4-BE49-F238E27FC236}">
                <a16:creationId xmlns:a16="http://schemas.microsoft.com/office/drawing/2014/main" id="{5FDC6E01-3350-405E-B56C-7B629387E707}"/>
              </a:ext>
            </a:extLst>
          </p:cNvPr>
          <p:cNvSpPr txBox="1"/>
          <p:nvPr/>
        </p:nvSpPr>
        <p:spPr>
          <a:xfrm>
            <a:off x="1682020" y="3621296"/>
            <a:ext cx="1276862" cy="707886"/>
          </a:xfrm>
          <a:prstGeom prst="rect">
            <a:avLst/>
          </a:prstGeom>
          <a:noFill/>
        </p:spPr>
        <p:txBody>
          <a:bodyPr wrap="square" rtlCol="0">
            <a:spAutoFit/>
          </a:bodyPr>
          <a:lstStyle/>
          <a:p>
            <a:pPr algn="ctr"/>
            <a:r>
              <a:rPr lang="en-US" sz="2000" b="1" dirty="0"/>
              <a:t>Preheat / Soak</a:t>
            </a:r>
          </a:p>
        </p:txBody>
      </p:sp>
      <p:cxnSp>
        <p:nvCxnSpPr>
          <p:cNvPr id="25" name="Straight Arrow Connector 24">
            <a:extLst>
              <a:ext uri="{FF2B5EF4-FFF2-40B4-BE49-F238E27FC236}">
                <a16:creationId xmlns:a16="http://schemas.microsoft.com/office/drawing/2014/main" id="{3CF5C76B-A504-42AA-B8DD-EA60199C9DA6}"/>
              </a:ext>
            </a:extLst>
          </p:cNvPr>
          <p:cNvCxnSpPr>
            <a:cxnSpLocks/>
          </p:cNvCxnSpPr>
          <p:nvPr/>
        </p:nvCxnSpPr>
        <p:spPr bwMode="auto">
          <a:xfrm flipH="1" flipV="1">
            <a:off x="1042996" y="3734415"/>
            <a:ext cx="18282" cy="998247"/>
          </a:xfrm>
          <a:prstGeom prst="straightConnector1">
            <a:avLst/>
          </a:prstGeom>
          <a:noFill/>
          <a:ln w="38100" cap="flat" cmpd="sng" algn="ctr">
            <a:solidFill>
              <a:schemeClr val="tx1"/>
            </a:solidFill>
            <a:prstDash val="solid"/>
            <a:round/>
            <a:headEnd type="none" w="med" len="med"/>
            <a:tailEnd type="triangle"/>
          </a:ln>
          <a:effectLst/>
        </p:spPr>
      </p:cxnSp>
      <p:sp>
        <p:nvSpPr>
          <p:cNvPr id="26" name="TextBox 25">
            <a:extLst>
              <a:ext uri="{FF2B5EF4-FFF2-40B4-BE49-F238E27FC236}">
                <a16:creationId xmlns:a16="http://schemas.microsoft.com/office/drawing/2014/main" id="{3E00E062-99EF-4576-85FD-BB7F73FC9D8B}"/>
              </a:ext>
            </a:extLst>
          </p:cNvPr>
          <p:cNvSpPr txBox="1"/>
          <p:nvPr/>
        </p:nvSpPr>
        <p:spPr>
          <a:xfrm>
            <a:off x="466093" y="4666157"/>
            <a:ext cx="1190370" cy="707886"/>
          </a:xfrm>
          <a:prstGeom prst="rect">
            <a:avLst/>
          </a:prstGeom>
          <a:noFill/>
        </p:spPr>
        <p:txBody>
          <a:bodyPr wrap="square" rtlCol="0">
            <a:spAutoFit/>
          </a:bodyPr>
          <a:lstStyle/>
          <a:p>
            <a:pPr algn="ctr"/>
            <a:r>
              <a:rPr lang="en-US" sz="2000" b="1" dirty="0"/>
              <a:t>Ramp to Soak</a:t>
            </a:r>
          </a:p>
        </p:txBody>
      </p:sp>
      <p:cxnSp>
        <p:nvCxnSpPr>
          <p:cNvPr id="27" name="Straight Arrow Connector 26">
            <a:extLst>
              <a:ext uri="{FF2B5EF4-FFF2-40B4-BE49-F238E27FC236}">
                <a16:creationId xmlns:a16="http://schemas.microsoft.com/office/drawing/2014/main" id="{F89A57C1-151A-48CF-928E-F0734FBC5F6D}"/>
              </a:ext>
            </a:extLst>
          </p:cNvPr>
          <p:cNvCxnSpPr>
            <a:cxnSpLocks/>
          </p:cNvCxnSpPr>
          <p:nvPr/>
        </p:nvCxnSpPr>
        <p:spPr bwMode="auto">
          <a:xfrm flipV="1">
            <a:off x="3350865" y="3179244"/>
            <a:ext cx="0" cy="2046904"/>
          </a:xfrm>
          <a:prstGeom prst="straightConnector1">
            <a:avLst/>
          </a:prstGeom>
          <a:noFill/>
          <a:ln w="38100" cap="flat" cmpd="sng" algn="ctr">
            <a:solidFill>
              <a:schemeClr val="tx1"/>
            </a:solidFill>
            <a:prstDash val="solid"/>
            <a:round/>
            <a:headEnd type="none" w="med" len="med"/>
            <a:tailEnd type="triangle"/>
          </a:ln>
          <a:effectLst/>
        </p:spPr>
      </p:cxnSp>
      <p:sp>
        <p:nvSpPr>
          <p:cNvPr id="28" name="TextBox 27">
            <a:extLst>
              <a:ext uri="{FF2B5EF4-FFF2-40B4-BE49-F238E27FC236}">
                <a16:creationId xmlns:a16="http://schemas.microsoft.com/office/drawing/2014/main" id="{0A1558B5-D527-48EA-9034-0416D6C96D14}"/>
              </a:ext>
            </a:extLst>
          </p:cNvPr>
          <p:cNvSpPr txBox="1"/>
          <p:nvPr/>
        </p:nvSpPr>
        <p:spPr>
          <a:xfrm>
            <a:off x="2356537" y="4599854"/>
            <a:ext cx="1001488" cy="707886"/>
          </a:xfrm>
          <a:prstGeom prst="rect">
            <a:avLst/>
          </a:prstGeom>
          <a:noFill/>
        </p:spPr>
        <p:txBody>
          <a:bodyPr wrap="square" rtlCol="0">
            <a:spAutoFit/>
          </a:bodyPr>
          <a:lstStyle/>
          <a:p>
            <a:pPr algn="ctr"/>
            <a:r>
              <a:rPr lang="en-US" sz="2000" b="1" dirty="0"/>
              <a:t>Ramp to Peak</a:t>
            </a:r>
          </a:p>
        </p:txBody>
      </p:sp>
      <p:sp>
        <p:nvSpPr>
          <p:cNvPr id="29" name="TextBox 28">
            <a:extLst>
              <a:ext uri="{FF2B5EF4-FFF2-40B4-BE49-F238E27FC236}">
                <a16:creationId xmlns:a16="http://schemas.microsoft.com/office/drawing/2014/main" id="{5EE7FA13-8003-400A-B7C5-E1519AC0A599}"/>
              </a:ext>
            </a:extLst>
          </p:cNvPr>
          <p:cNvSpPr txBox="1"/>
          <p:nvPr/>
        </p:nvSpPr>
        <p:spPr>
          <a:xfrm>
            <a:off x="3449414" y="4779731"/>
            <a:ext cx="1001488" cy="400110"/>
          </a:xfrm>
          <a:prstGeom prst="rect">
            <a:avLst/>
          </a:prstGeom>
          <a:noFill/>
        </p:spPr>
        <p:txBody>
          <a:bodyPr wrap="square" rtlCol="0">
            <a:spAutoFit/>
          </a:bodyPr>
          <a:lstStyle/>
          <a:p>
            <a:pPr algn="ctr"/>
            <a:r>
              <a:rPr lang="en-US" sz="2000" b="1" dirty="0"/>
              <a:t>Reflow</a:t>
            </a:r>
          </a:p>
        </p:txBody>
      </p:sp>
      <p:cxnSp>
        <p:nvCxnSpPr>
          <p:cNvPr id="30" name="Straight Arrow Connector 29">
            <a:extLst>
              <a:ext uri="{FF2B5EF4-FFF2-40B4-BE49-F238E27FC236}">
                <a16:creationId xmlns:a16="http://schemas.microsoft.com/office/drawing/2014/main" id="{2A866BE4-755D-4E1A-B600-47D3D61BCDD7}"/>
              </a:ext>
            </a:extLst>
          </p:cNvPr>
          <p:cNvCxnSpPr>
            <a:cxnSpLocks/>
          </p:cNvCxnSpPr>
          <p:nvPr/>
        </p:nvCxnSpPr>
        <p:spPr bwMode="auto">
          <a:xfrm flipH="1" flipV="1">
            <a:off x="3777780" y="2825672"/>
            <a:ext cx="56840" cy="2009430"/>
          </a:xfrm>
          <a:prstGeom prst="straightConnector1">
            <a:avLst/>
          </a:prstGeom>
          <a:noFill/>
          <a:ln w="38100" cap="flat" cmpd="sng" algn="ctr">
            <a:solidFill>
              <a:schemeClr val="tx1"/>
            </a:solidFill>
            <a:prstDash val="solid"/>
            <a:round/>
            <a:headEnd type="none" w="med" len="med"/>
            <a:tailEnd type="triangle"/>
          </a:ln>
          <a:effectLst/>
        </p:spPr>
      </p:cxnSp>
      <p:sp>
        <p:nvSpPr>
          <p:cNvPr id="31" name="TextBox 30">
            <a:extLst>
              <a:ext uri="{FF2B5EF4-FFF2-40B4-BE49-F238E27FC236}">
                <a16:creationId xmlns:a16="http://schemas.microsoft.com/office/drawing/2014/main" id="{7291AF7B-3305-4D58-B4A4-BB4FD51063BE}"/>
              </a:ext>
            </a:extLst>
          </p:cNvPr>
          <p:cNvSpPr txBox="1"/>
          <p:nvPr/>
        </p:nvSpPr>
        <p:spPr>
          <a:xfrm>
            <a:off x="4433710" y="4709577"/>
            <a:ext cx="1083399" cy="400110"/>
          </a:xfrm>
          <a:prstGeom prst="rect">
            <a:avLst/>
          </a:prstGeom>
          <a:noFill/>
        </p:spPr>
        <p:txBody>
          <a:bodyPr wrap="square" rtlCol="0">
            <a:spAutoFit/>
          </a:bodyPr>
          <a:lstStyle/>
          <a:p>
            <a:pPr algn="ctr"/>
            <a:r>
              <a:rPr lang="en-US" sz="2000" b="1" dirty="0"/>
              <a:t>Cooling</a:t>
            </a:r>
          </a:p>
        </p:txBody>
      </p:sp>
      <p:cxnSp>
        <p:nvCxnSpPr>
          <p:cNvPr id="32" name="Straight Arrow Connector 31">
            <a:extLst>
              <a:ext uri="{FF2B5EF4-FFF2-40B4-BE49-F238E27FC236}">
                <a16:creationId xmlns:a16="http://schemas.microsoft.com/office/drawing/2014/main" id="{17A6ACE5-7D35-4CD4-A175-28EC925DFF2C}"/>
              </a:ext>
            </a:extLst>
          </p:cNvPr>
          <p:cNvCxnSpPr>
            <a:cxnSpLocks/>
          </p:cNvCxnSpPr>
          <p:nvPr/>
        </p:nvCxnSpPr>
        <p:spPr bwMode="auto">
          <a:xfrm flipH="1" flipV="1">
            <a:off x="4450902" y="3727957"/>
            <a:ext cx="35784" cy="1107145"/>
          </a:xfrm>
          <a:prstGeom prst="straightConnector1">
            <a:avLst/>
          </a:prstGeom>
          <a:noFill/>
          <a:ln w="38100" cap="flat" cmpd="sng" algn="ctr">
            <a:solidFill>
              <a:schemeClr val="tx1"/>
            </a:solidFill>
            <a:prstDash val="solid"/>
            <a:round/>
            <a:headEnd type="none" w="med" len="med"/>
            <a:tailEnd type="triangle"/>
          </a:ln>
          <a:effectLst/>
        </p:spPr>
      </p:cxnSp>
      <p:sp>
        <p:nvSpPr>
          <p:cNvPr id="33" name="TextBox 32">
            <a:extLst>
              <a:ext uri="{FF2B5EF4-FFF2-40B4-BE49-F238E27FC236}">
                <a16:creationId xmlns:a16="http://schemas.microsoft.com/office/drawing/2014/main" id="{2AEC7D79-2E14-4751-A2FB-39FBD6E800A5}"/>
              </a:ext>
            </a:extLst>
          </p:cNvPr>
          <p:cNvSpPr txBox="1"/>
          <p:nvPr/>
        </p:nvSpPr>
        <p:spPr>
          <a:xfrm>
            <a:off x="4943822" y="4125473"/>
            <a:ext cx="761974" cy="400110"/>
          </a:xfrm>
          <a:prstGeom prst="rect">
            <a:avLst/>
          </a:prstGeom>
          <a:noFill/>
        </p:spPr>
        <p:txBody>
          <a:bodyPr wrap="square" rtlCol="0">
            <a:spAutoFit/>
          </a:bodyPr>
          <a:lstStyle/>
          <a:p>
            <a:r>
              <a:rPr lang="en-US" sz="2000" b="1" dirty="0"/>
              <a:t>Time</a:t>
            </a:r>
          </a:p>
        </p:txBody>
      </p:sp>
      <p:sp>
        <p:nvSpPr>
          <p:cNvPr id="34" name="TextBox 33">
            <a:extLst>
              <a:ext uri="{FF2B5EF4-FFF2-40B4-BE49-F238E27FC236}">
                <a16:creationId xmlns:a16="http://schemas.microsoft.com/office/drawing/2014/main" id="{878D49D5-4CAF-4478-BF5F-499EC0460340}"/>
              </a:ext>
            </a:extLst>
          </p:cNvPr>
          <p:cNvSpPr txBox="1"/>
          <p:nvPr/>
        </p:nvSpPr>
        <p:spPr>
          <a:xfrm>
            <a:off x="113548" y="1085050"/>
            <a:ext cx="1612534" cy="400110"/>
          </a:xfrm>
          <a:prstGeom prst="rect">
            <a:avLst/>
          </a:prstGeom>
          <a:noFill/>
        </p:spPr>
        <p:txBody>
          <a:bodyPr wrap="square" rtlCol="0">
            <a:spAutoFit/>
          </a:bodyPr>
          <a:lstStyle/>
          <a:p>
            <a:r>
              <a:rPr lang="en-US" sz="2000" b="1" dirty="0"/>
              <a:t>Temperature</a:t>
            </a:r>
          </a:p>
        </p:txBody>
      </p:sp>
    </p:spTree>
    <p:extLst>
      <p:ext uri="{BB962C8B-B14F-4D97-AF65-F5344CB8AC3E}">
        <p14:creationId xmlns:p14="http://schemas.microsoft.com/office/powerpoint/2010/main" val="1995718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B968C-B011-4F71-9368-DDDA4C67E253}"/>
              </a:ext>
            </a:extLst>
          </p:cNvPr>
          <p:cNvSpPr>
            <a:spLocks noGrp="1"/>
          </p:cNvSpPr>
          <p:nvPr>
            <p:ph type="title"/>
          </p:nvPr>
        </p:nvSpPr>
        <p:spPr/>
        <p:txBody>
          <a:bodyPr/>
          <a:lstStyle/>
          <a:p>
            <a:r>
              <a:rPr lang="en-US" dirty="0"/>
              <a:t>Qualitative Categorizations of Life Cycle Loads</a:t>
            </a:r>
          </a:p>
        </p:txBody>
      </p:sp>
      <p:sp>
        <p:nvSpPr>
          <p:cNvPr id="3" name="Text Placeholder 2">
            <a:extLst>
              <a:ext uri="{FF2B5EF4-FFF2-40B4-BE49-F238E27FC236}">
                <a16:creationId xmlns:a16="http://schemas.microsoft.com/office/drawing/2014/main" id="{F20D0F54-1D0E-4283-9C3C-BCEB55FBAF09}"/>
              </a:ext>
            </a:extLst>
          </p:cNvPr>
          <p:cNvSpPr>
            <a:spLocks noGrp="1"/>
          </p:cNvSpPr>
          <p:nvPr>
            <p:ph idx="1"/>
          </p:nvPr>
        </p:nvSpPr>
        <p:spPr>
          <a:xfrm>
            <a:off x="914400" y="990600"/>
            <a:ext cx="10363200" cy="5419078"/>
          </a:xfrm>
        </p:spPr>
        <p:txBody>
          <a:bodyPr>
            <a:normAutofit/>
          </a:bodyPr>
          <a:lstStyle/>
          <a:p>
            <a:pPr>
              <a:spcBef>
                <a:spcPts val="600"/>
              </a:spcBef>
              <a:spcAft>
                <a:spcPts val="600"/>
              </a:spcAft>
            </a:pPr>
            <a:r>
              <a:rPr lang="en-US" dirty="0">
                <a:effectLst/>
                <a:latin typeface="Times New Roman" panose="02020603050405020304" pitchFamily="18" charset="0"/>
                <a:ea typeface="Book Antiqua" panose="02040602050305030304" pitchFamily="18" charset="0"/>
                <a:cs typeface="Book Antiqua" panose="02040602050305030304" pitchFamily="18" charset="0"/>
              </a:rPr>
              <a:t>Qualitative categorization applies where the expected life cycle conditions are not point-estimable with high confidence</a:t>
            </a:r>
            <a:r>
              <a:rPr lang="en-US" dirty="0">
                <a:latin typeface="Times New Roman" panose="02020603050405020304" pitchFamily="18" charset="0"/>
                <a:ea typeface="Book Antiqua" panose="02040602050305030304" pitchFamily="18" charset="0"/>
                <a:cs typeface="Book Antiqua" panose="02040602050305030304" pitchFamily="18" charset="0"/>
              </a:rPr>
              <a:t>.</a:t>
            </a:r>
          </a:p>
          <a:p>
            <a:pPr>
              <a:spcBef>
                <a:spcPts val="600"/>
              </a:spcBef>
              <a:spcAft>
                <a:spcPts val="600"/>
              </a:spcAft>
            </a:pPr>
            <a:r>
              <a:rPr lang="en-US" dirty="0">
                <a:latin typeface="Times New Roman" panose="02020603050405020304" pitchFamily="18" charset="0"/>
                <a:ea typeface="Book Antiqua" panose="02040602050305030304" pitchFamily="18" charset="0"/>
                <a:cs typeface="Book Antiqua" panose="02040602050305030304" pitchFamily="18" charset="0"/>
              </a:rPr>
              <a:t>Interval estimates</a:t>
            </a:r>
            <a:r>
              <a:rPr lang="en-US" dirty="0">
                <a:effectLst/>
                <a:latin typeface="Times New Roman" panose="02020603050405020304" pitchFamily="18" charset="0"/>
                <a:ea typeface="Book Antiqua" panose="02040602050305030304" pitchFamily="18" charset="0"/>
                <a:cs typeface="Book Antiqua" panose="02040602050305030304" pitchFamily="18" charset="0"/>
              </a:rPr>
              <a:t> of operating environments characterize the likelihood of different operating conditions as being “</a:t>
            </a:r>
            <a:r>
              <a:rPr lang="en-US" b="1" dirty="0">
                <a:effectLst/>
                <a:latin typeface="Times New Roman" panose="02020603050405020304" pitchFamily="18" charset="0"/>
                <a:ea typeface="Book Antiqua" panose="02040602050305030304" pitchFamily="18" charset="0"/>
                <a:cs typeface="Book Antiqua" panose="02040602050305030304" pitchFamily="18" charset="0"/>
              </a:rPr>
              <a:t>low</a:t>
            </a:r>
            <a:r>
              <a:rPr lang="en-US" dirty="0">
                <a:latin typeface="Times New Roman" panose="02020603050405020304" pitchFamily="18" charset="0"/>
                <a:ea typeface="Book Antiqua" panose="02040602050305030304" pitchFamily="18" charset="0"/>
                <a:cs typeface="Book Antiqua" panose="02040602050305030304" pitchFamily="18" charset="0"/>
              </a:rPr>
              <a:t>,</a:t>
            </a:r>
            <a:r>
              <a:rPr lang="en-US" b="1" dirty="0">
                <a:latin typeface="Times New Roman" panose="02020603050405020304" pitchFamily="18" charset="0"/>
                <a:ea typeface="Book Antiqua" panose="02040602050305030304" pitchFamily="18" charset="0"/>
                <a:cs typeface="Book Antiqua" panose="02040602050305030304" pitchFamily="18" charset="0"/>
              </a:rPr>
              <a:t>”</a:t>
            </a:r>
            <a:r>
              <a:rPr lang="en-US" dirty="0">
                <a:effectLst/>
                <a:latin typeface="Times New Roman" panose="02020603050405020304" pitchFamily="18" charset="0"/>
                <a:ea typeface="Book Antiqua" panose="02040602050305030304" pitchFamily="18" charset="0"/>
                <a:cs typeface="Book Antiqua" panose="02040602050305030304" pitchFamily="18" charset="0"/>
              </a:rPr>
              <a:t> “</a:t>
            </a:r>
            <a:r>
              <a:rPr lang="en-US" b="1" dirty="0">
                <a:effectLst/>
                <a:latin typeface="Times New Roman" panose="02020603050405020304" pitchFamily="18" charset="0"/>
                <a:ea typeface="Book Antiqua" panose="02040602050305030304" pitchFamily="18" charset="0"/>
                <a:cs typeface="Book Antiqua" panose="02040602050305030304" pitchFamily="18" charset="0"/>
              </a:rPr>
              <a:t>medium</a:t>
            </a:r>
            <a:r>
              <a:rPr lang="en-US" dirty="0">
                <a:effectLst/>
                <a:latin typeface="Times New Roman" panose="02020603050405020304" pitchFamily="18" charset="0"/>
                <a:ea typeface="Book Antiqua" panose="02040602050305030304" pitchFamily="18" charset="0"/>
                <a:cs typeface="Book Antiqua" panose="02040602050305030304" pitchFamily="18" charset="0"/>
              </a:rPr>
              <a:t>,” or “</a:t>
            </a:r>
            <a:r>
              <a:rPr lang="en-US" b="1" dirty="0">
                <a:effectLst/>
                <a:latin typeface="Times New Roman" panose="02020603050405020304" pitchFamily="18" charset="0"/>
                <a:ea typeface="Book Antiqua" panose="02040602050305030304" pitchFamily="18" charset="0"/>
                <a:cs typeface="Book Antiqua" panose="02040602050305030304" pitchFamily="18" charset="0"/>
              </a:rPr>
              <a:t>high</a:t>
            </a:r>
            <a:r>
              <a:rPr lang="en-US" dirty="0">
                <a:effectLst/>
                <a:latin typeface="Times New Roman" panose="02020603050405020304" pitchFamily="18" charset="0"/>
                <a:ea typeface="Book Antiqua" panose="02040602050305030304" pitchFamily="18" charset="0"/>
                <a:cs typeface="Book Antiqua" panose="02040602050305030304" pitchFamily="18" charset="0"/>
              </a:rPr>
              <a:t>.” </a:t>
            </a:r>
          </a:p>
          <a:p>
            <a:pPr>
              <a:spcBef>
                <a:spcPts val="600"/>
              </a:spcBef>
              <a:spcAft>
                <a:spcPts val="600"/>
              </a:spcAft>
            </a:pPr>
            <a:r>
              <a:rPr lang="en-US" dirty="0">
                <a:latin typeface="Times New Roman" panose="02020603050405020304" pitchFamily="18" charset="0"/>
              </a:rPr>
              <a:t>The life cycle profile ignores </a:t>
            </a:r>
            <a:r>
              <a:rPr lang="en-US" b="1" dirty="0">
                <a:latin typeface="Times New Roman" panose="02020603050405020304" pitchFamily="18" charset="0"/>
              </a:rPr>
              <a:t>low</a:t>
            </a:r>
            <a:r>
              <a:rPr lang="en-US" dirty="0">
                <a:latin typeface="Times New Roman" panose="02020603050405020304" pitchFamily="18" charset="0"/>
              </a:rPr>
              <a:t>-categorized conditions, and life cycle condition estimates use the lower bound conditions of the </a:t>
            </a:r>
            <a:r>
              <a:rPr lang="en-US" b="1" dirty="0">
                <a:latin typeface="Times New Roman" panose="02020603050405020304" pitchFamily="18" charset="0"/>
              </a:rPr>
              <a:t>medium</a:t>
            </a:r>
            <a:r>
              <a:rPr lang="en-US" dirty="0">
                <a:latin typeface="Times New Roman" panose="02020603050405020304" pitchFamily="18" charset="0"/>
              </a:rPr>
              <a:t> and </a:t>
            </a:r>
            <a:r>
              <a:rPr lang="en-US" b="1" dirty="0">
                <a:latin typeface="Times New Roman" panose="02020603050405020304" pitchFamily="18" charset="0"/>
              </a:rPr>
              <a:t>high</a:t>
            </a:r>
            <a:r>
              <a:rPr lang="en-US" dirty="0">
                <a:latin typeface="Times New Roman" panose="02020603050405020304" pitchFamily="18" charset="0"/>
              </a:rPr>
              <a:t>-categories.</a:t>
            </a:r>
          </a:p>
          <a:p>
            <a:pPr>
              <a:spcBef>
                <a:spcPts val="600"/>
              </a:spcBef>
              <a:spcAft>
                <a:spcPts val="600"/>
              </a:spcAft>
            </a:pPr>
            <a:r>
              <a:rPr lang="en-US" dirty="0">
                <a:latin typeface="Times New Roman" panose="02020603050405020304" pitchFamily="18" charset="0"/>
              </a:rPr>
              <a:t>For extreme life cycle conditions, one can assume that there is a longer duration / more cycles of </a:t>
            </a:r>
            <a:r>
              <a:rPr lang="en-US" b="1" dirty="0">
                <a:latin typeface="Times New Roman" panose="02020603050405020304" pitchFamily="18" charset="0"/>
              </a:rPr>
              <a:t>high</a:t>
            </a:r>
            <a:r>
              <a:rPr lang="en-US" dirty="0">
                <a:latin typeface="Times New Roman" panose="02020603050405020304" pitchFamily="18" charset="0"/>
              </a:rPr>
              <a:t>-category conditions.</a:t>
            </a:r>
            <a:endParaRPr lang="en-US" dirty="0"/>
          </a:p>
        </p:txBody>
      </p:sp>
    </p:spTree>
    <p:extLst>
      <p:ext uri="{BB962C8B-B14F-4D97-AF65-F5344CB8AC3E}">
        <p14:creationId xmlns:p14="http://schemas.microsoft.com/office/powerpoint/2010/main" val="366496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6B991-6AF4-44DD-B3AF-9722C2062B58}"/>
              </a:ext>
            </a:extLst>
          </p:cNvPr>
          <p:cNvSpPr>
            <a:spLocks noGrp="1"/>
          </p:cNvSpPr>
          <p:nvPr>
            <p:ph type="title"/>
          </p:nvPr>
        </p:nvSpPr>
        <p:spPr>
          <a:xfrm>
            <a:off x="-1" y="-19050"/>
            <a:ext cx="12191999" cy="1143000"/>
          </a:xfrm>
        </p:spPr>
        <p:txBody>
          <a:bodyPr/>
          <a:lstStyle/>
          <a:p>
            <a:r>
              <a:rPr lang="en-US" dirty="0"/>
              <a:t>Example Categorizations of Life Cycle Load Ranges</a:t>
            </a:r>
          </a:p>
        </p:txBody>
      </p:sp>
      <p:graphicFrame>
        <p:nvGraphicFramePr>
          <p:cNvPr id="4" name="Table 4">
            <a:extLst>
              <a:ext uri="{FF2B5EF4-FFF2-40B4-BE49-F238E27FC236}">
                <a16:creationId xmlns:a16="http://schemas.microsoft.com/office/drawing/2014/main" id="{9F598138-3397-4BF1-B565-3A29F27E1D3E}"/>
              </a:ext>
            </a:extLst>
          </p:cNvPr>
          <p:cNvGraphicFramePr>
            <a:graphicFrameLocks noGrp="1"/>
          </p:cNvGraphicFramePr>
          <p:nvPr>
            <p:extLst>
              <p:ext uri="{D42A27DB-BD31-4B8C-83A1-F6EECF244321}">
                <p14:modId xmlns:p14="http://schemas.microsoft.com/office/powerpoint/2010/main" val="2890914695"/>
              </p:ext>
            </p:extLst>
          </p:nvPr>
        </p:nvGraphicFramePr>
        <p:xfrm>
          <a:off x="161022" y="874163"/>
          <a:ext cx="11869951" cy="4480560"/>
        </p:xfrm>
        <a:graphic>
          <a:graphicData uri="http://schemas.openxmlformats.org/drawingml/2006/table">
            <a:tbl>
              <a:tblPr firstRow="1" bandRow="1">
                <a:tableStyleId>{5C22544A-7EE6-4342-B048-85BDC9FD1C3A}</a:tableStyleId>
              </a:tblPr>
              <a:tblGrid>
                <a:gridCol w="2293034">
                  <a:extLst>
                    <a:ext uri="{9D8B030D-6E8A-4147-A177-3AD203B41FA5}">
                      <a16:colId xmlns:a16="http://schemas.microsoft.com/office/drawing/2014/main" val="1948192272"/>
                    </a:ext>
                  </a:extLst>
                </a:gridCol>
                <a:gridCol w="3763209">
                  <a:extLst>
                    <a:ext uri="{9D8B030D-6E8A-4147-A177-3AD203B41FA5}">
                      <a16:colId xmlns:a16="http://schemas.microsoft.com/office/drawing/2014/main" val="3254694748"/>
                    </a:ext>
                  </a:extLst>
                </a:gridCol>
                <a:gridCol w="1938528">
                  <a:extLst>
                    <a:ext uri="{9D8B030D-6E8A-4147-A177-3AD203B41FA5}">
                      <a16:colId xmlns:a16="http://schemas.microsoft.com/office/drawing/2014/main" val="1960357568"/>
                    </a:ext>
                  </a:extLst>
                </a:gridCol>
                <a:gridCol w="1938528">
                  <a:extLst>
                    <a:ext uri="{9D8B030D-6E8A-4147-A177-3AD203B41FA5}">
                      <a16:colId xmlns:a16="http://schemas.microsoft.com/office/drawing/2014/main" val="3124846886"/>
                    </a:ext>
                  </a:extLst>
                </a:gridCol>
                <a:gridCol w="1936652">
                  <a:extLst>
                    <a:ext uri="{9D8B030D-6E8A-4147-A177-3AD203B41FA5}">
                      <a16:colId xmlns:a16="http://schemas.microsoft.com/office/drawing/2014/main" val="2823125803"/>
                    </a:ext>
                  </a:extLst>
                </a:gridCol>
              </a:tblGrid>
              <a:tr h="370840">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Condition Type (names taken from MIL-STD 810)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Condition Qualification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Medium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06445838"/>
                  </a:ext>
                </a:extLst>
              </a:tr>
              <a:tr h="370840">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Fluid Contamination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The product is exposed to the fluid contaminants for “XX”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&lt;5 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5 min – 3 hr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&gt;3 hr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5726460"/>
                  </a:ext>
                </a:extLst>
              </a:tr>
              <a:tr h="370840">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Freeze / Thaw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The temperature reaches both below freezing and above freezing temperatures “XX%” of the year.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&lt;5%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Between 5-10%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&gt;10%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0400728"/>
                  </a:ext>
                </a:extLst>
              </a:tr>
              <a:tr h="370840">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Salt Fog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The product is exposed to a “XX” %/hr salt fog.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0 % / hr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0-5% / hr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&gt; 5% / hr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4465245"/>
                  </a:ext>
                </a:extLst>
              </a:tr>
              <a:tr h="370840">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Sand / Dust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a:spcBef>
                          <a:spcPts val="600"/>
                        </a:spcBef>
                        <a:spcAft>
                          <a:spcPts val="600"/>
                        </a:spcAft>
                      </a:pPr>
                      <a:r>
                        <a:rPr lang="en-US" sz="1800" kern="1200" dirty="0">
                          <a:solidFill>
                            <a:srgbClr val="000000"/>
                          </a:solidFill>
                          <a:effectLst/>
                          <a:latin typeface="Times New Roman" panose="02020603050405020304" pitchFamily="18" charset="0"/>
                          <a:ea typeface="Book Antiqua" panose="02040602050305030304" pitchFamily="18" charset="0"/>
                          <a:cs typeface="Times New Roman" panose="02020603050405020304" pitchFamily="18" charset="0"/>
                        </a:rPr>
                        <a:t>The effect of dust is based on the effect of “XX” % RH and how it relates to the critical relative humidity (CRH) for the dust in the environment in each life cycle profile step.</a:t>
                      </a:r>
                      <a:endParaRPr lang="en-US" sz="1800" dirty="0">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a:spcBef>
                          <a:spcPts val="600"/>
                        </a:spcBef>
                        <a:spcAft>
                          <a:spcPts val="600"/>
                        </a:spcAft>
                      </a:pPr>
                      <a:r>
                        <a:rPr lang="en-US" sz="1800" kern="1200" dirty="0">
                          <a:solidFill>
                            <a:srgbClr val="000000"/>
                          </a:solidFill>
                          <a:effectLst/>
                          <a:latin typeface="Times New Roman" panose="02020603050405020304" pitchFamily="18" charset="0"/>
                          <a:ea typeface="Book Antiqua" panose="02040602050305030304" pitchFamily="18" charset="0"/>
                          <a:cs typeface="Times New Roman" panose="02020603050405020304" pitchFamily="18" charset="0"/>
                        </a:rPr>
                        <a:t>&lt; 0.75 * CRH</a:t>
                      </a:r>
                      <a:endParaRPr lang="en-US" sz="1800" dirty="0">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a:spcBef>
                          <a:spcPts val="600"/>
                        </a:spcBef>
                        <a:spcAft>
                          <a:spcPts val="600"/>
                        </a:spcAft>
                      </a:pPr>
                      <a:r>
                        <a:rPr lang="en-US" sz="1800" kern="1200" dirty="0">
                          <a:solidFill>
                            <a:srgbClr val="000000"/>
                          </a:solidFill>
                          <a:effectLst/>
                          <a:latin typeface="Times New Roman" panose="02020603050405020304" pitchFamily="18" charset="0"/>
                          <a:ea typeface="Book Antiqua" panose="02040602050305030304" pitchFamily="18" charset="0"/>
                          <a:cs typeface="Times New Roman" panose="02020603050405020304" pitchFamily="18" charset="0"/>
                        </a:rPr>
                        <a:t>Between 0.75*CRH  and CRH</a:t>
                      </a:r>
                      <a:endParaRPr lang="en-US" sz="1800" dirty="0">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a:spcBef>
                          <a:spcPts val="600"/>
                        </a:spcBef>
                        <a:spcAft>
                          <a:spcPts val="600"/>
                        </a:spcAft>
                      </a:pPr>
                      <a:r>
                        <a:rPr lang="en-US" sz="1800" kern="1200" dirty="0">
                          <a:solidFill>
                            <a:srgbClr val="000000"/>
                          </a:solidFill>
                          <a:effectLst/>
                          <a:latin typeface="Times New Roman" panose="02020603050405020304" pitchFamily="18" charset="0"/>
                          <a:ea typeface="Book Antiqua" panose="02040602050305030304" pitchFamily="18" charset="0"/>
                          <a:cs typeface="Times New Roman" panose="02020603050405020304" pitchFamily="18" charset="0"/>
                        </a:rPr>
                        <a:t>&gt; CRH</a:t>
                      </a:r>
                      <a:endParaRPr lang="en-US" sz="1800" dirty="0">
                        <a:effectLst/>
                        <a:latin typeface="Times New Roman" panose="02020603050405020304" pitchFamily="18" charset="0"/>
                        <a:ea typeface="Book Antiqua" panose="0204060205030503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6911742"/>
                  </a:ext>
                </a:extLst>
              </a:tr>
            </a:tbl>
          </a:graphicData>
        </a:graphic>
      </p:graphicFrame>
      <p:sp>
        <p:nvSpPr>
          <p:cNvPr id="6" name="TextBox 5">
            <a:extLst>
              <a:ext uri="{FF2B5EF4-FFF2-40B4-BE49-F238E27FC236}">
                <a16:creationId xmlns:a16="http://schemas.microsoft.com/office/drawing/2014/main" id="{19DE5E6E-9F59-41C5-98AF-D4C43D8AB53D}"/>
              </a:ext>
            </a:extLst>
          </p:cNvPr>
          <p:cNvSpPr txBox="1"/>
          <p:nvPr/>
        </p:nvSpPr>
        <p:spPr>
          <a:xfrm>
            <a:off x="2711533" y="5904186"/>
            <a:ext cx="9332687" cy="584775"/>
          </a:xfrm>
          <a:prstGeom prst="rect">
            <a:avLst/>
          </a:prstGeom>
          <a:noFill/>
        </p:spPr>
        <p:txBody>
          <a:bodyPr wrap="square">
            <a:spAutoFit/>
          </a:bodyPr>
          <a:lstStyle/>
          <a:p>
            <a:pPr algn="r"/>
            <a:r>
              <a:rPr lang="en-US" sz="1600" b="1" dirty="0">
                <a:latin typeface="Times New Roman" panose="02020603050405020304" pitchFamily="18" charset="0"/>
                <a:ea typeface="Book Antiqua" panose="02040602050305030304" pitchFamily="18" charset="0"/>
                <a:cs typeface="Book Antiqua" panose="02040602050305030304" pitchFamily="18" charset="0"/>
              </a:rPr>
              <a:t>The condition ranges for sand dust come from</a:t>
            </a:r>
            <a:r>
              <a:rPr lang="en-US" sz="1600" dirty="0">
                <a:latin typeface="Times New Roman" panose="02020603050405020304" pitchFamily="18" charset="0"/>
                <a:ea typeface="Book Antiqua" panose="02040602050305030304" pitchFamily="18" charset="0"/>
                <a:cs typeface="Book Antiqua" panose="02040602050305030304" pitchFamily="18" charset="0"/>
              </a:rPr>
              <a:t>: </a:t>
            </a:r>
            <a:r>
              <a:rPr lang="en-US" sz="1600" dirty="0">
                <a:effectLst/>
                <a:latin typeface="Times New Roman" panose="02020603050405020304" pitchFamily="18" charset="0"/>
                <a:ea typeface="Book Antiqua" panose="02040602050305030304" pitchFamily="18" charset="0"/>
                <a:cs typeface="Book Antiqua" panose="02040602050305030304" pitchFamily="18" charset="0"/>
              </a:rPr>
              <a:t>B. Song, </a:t>
            </a:r>
            <a:r>
              <a:rPr lang="en-US" sz="1600" i="1" dirty="0">
                <a:effectLst/>
                <a:latin typeface="Times New Roman" panose="02020603050405020304" pitchFamily="18" charset="0"/>
                <a:ea typeface="Book Antiqua" panose="02040602050305030304" pitchFamily="18" charset="0"/>
                <a:cs typeface="Book Antiqua" panose="02040602050305030304" pitchFamily="18" charset="0"/>
              </a:rPr>
              <a:t>Impact of Dust on the Reliability of Printed Circuit Assemblies [PhD Dissertation], </a:t>
            </a:r>
            <a:r>
              <a:rPr lang="en-US" sz="1600" dirty="0">
                <a:effectLst/>
                <a:latin typeface="Times New Roman" panose="02020603050405020304" pitchFamily="18" charset="0"/>
                <a:ea typeface="Book Antiqua" panose="02040602050305030304" pitchFamily="18" charset="0"/>
                <a:cs typeface="Book Antiqua" panose="02040602050305030304" pitchFamily="18" charset="0"/>
              </a:rPr>
              <a:t>College Park, Maryland: University of Maryland, College Park, 2012. </a:t>
            </a:r>
            <a:endParaRPr lang="en-US" sz="1600" dirty="0"/>
          </a:p>
        </p:txBody>
      </p:sp>
      <p:sp>
        <p:nvSpPr>
          <p:cNvPr id="8" name="TextBox 7">
            <a:extLst>
              <a:ext uri="{FF2B5EF4-FFF2-40B4-BE49-F238E27FC236}">
                <a16:creationId xmlns:a16="http://schemas.microsoft.com/office/drawing/2014/main" id="{56894327-9CE9-42A3-BA85-4AAB37EA6DDA}"/>
              </a:ext>
            </a:extLst>
          </p:cNvPr>
          <p:cNvSpPr txBox="1"/>
          <p:nvPr/>
        </p:nvSpPr>
        <p:spPr>
          <a:xfrm>
            <a:off x="5800436" y="5365576"/>
            <a:ext cx="6230537" cy="584775"/>
          </a:xfrm>
          <a:prstGeom prst="rect">
            <a:avLst/>
          </a:prstGeom>
          <a:noFill/>
        </p:spPr>
        <p:txBody>
          <a:bodyPr wrap="square">
            <a:spAutoFit/>
          </a:bodyPr>
          <a:lstStyle/>
          <a:p>
            <a:r>
              <a:rPr lang="en-US" sz="1600" dirty="0">
                <a:effectLst/>
                <a:latin typeface="Times New Roman" panose="02020603050405020304" pitchFamily="18" charset="0"/>
                <a:ea typeface="Book Antiqua" panose="02040602050305030304" pitchFamily="18" charset="0"/>
                <a:cs typeface="Book Antiqua" panose="02040602050305030304" pitchFamily="18" charset="0"/>
              </a:rPr>
              <a:t>U.S. Department of Defense, </a:t>
            </a:r>
            <a:r>
              <a:rPr lang="en-US" sz="1600" i="1" dirty="0">
                <a:effectLst/>
                <a:latin typeface="Times New Roman" panose="02020603050405020304" pitchFamily="18" charset="0"/>
                <a:ea typeface="Book Antiqua" panose="02040602050305030304" pitchFamily="18" charset="0"/>
                <a:cs typeface="Book Antiqua" panose="02040602050305030304" pitchFamily="18" charset="0"/>
              </a:rPr>
              <a:t>MIL-STD-810: Environmental Engineering Considerations [Standard], </a:t>
            </a:r>
            <a:r>
              <a:rPr lang="en-US" sz="1600" dirty="0">
                <a:effectLst/>
                <a:latin typeface="Times New Roman" panose="02020603050405020304" pitchFamily="18" charset="0"/>
                <a:ea typeface="Book Antiqua" panose="02040602050305030304" pitchFamily="18" charset="0"/>
                <a:cs typeface="Book Antiqua" panose="02040602050305030304" pitchFamily="18" charset="0"/>
              </a:rPr>
              <a:t>Department of Defense, 2019.</a:t>
            </a:r>
            <a:endParaRPr lang="en-US" sz="1600" dirty="0"/>
          </a:p>
        </p:txBody>
      </p:sp>
    </p:spTree>
    <p:extLst>
      <p:ext uri="{BB962C8B-B14F-4D97-AF65-F5344CB8AC3E}">
        <p14:creationId xmlns:p14="http://schemas.microsoft.com/office/powerpoint/2010/main" val="2325045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4336C-0BF0-4DFC-AE2A-0F43251EBA4D}"/>
              </a:ext>
            </a:extLst>
          </p:cNvPr>
          <p:cNvSpPr>
            <a:spLocks noGrp="1"/>
          </p:cNvSpPr>
          <p:nvPr>
            <p:ph type="title"/>
          </p:nvPr>
        </p:nvSpPr>
        <p:spPr/>
        <p:txBody>
          <a:bodyPr/>
          <a:lstStyle/>
          <a:p>
            <a:r>
              <a:rPr lang="en-US" dirty="0"/>
              <a:t>Cycle-Counting Estimation of Life Cycle Loads</a:t>
            </a:r>
          </a:p>
        </p:txBody>
      </p:sp>
      <p:sp>
        <p:nvSpPr>
          <p:cNvPr id="3" name="Text Placeholder 2">
            <a:extLst>
              <a:ext uri="{FF2B5EF4-FFF2-40B4-BE49-F238E27FC236}">
                <a16:creationId xmlns:a16="http://schemas.microsoft.com/office/drawing/2014/main" id="{87B5BC5E-81B3-485F-BBF9-A6A01C1EB3DF}"/>
              </a:ext>
            </a:extLst>
          </p:cNvPr>
          <p:cNvSpPr>
            <a:spLocks noGrp="1"/>
          </p:cNvSpPr>
          <p:nvPr>
            <p:ph idx="1"/>
          </p:nvPr>
        </p:nvSpPr>
        <p:spPr>
          <a:xfrm>
            <a:off x="629372" y="896528"/>
            <a:ext cx="10933257" cy="2248454"/>
          </a:xfrm>
        </p:spPr>
        <p:txBody>
          <a:bodyPr/>
          <a:lstStyle/>
          <a:p>
            <a:pPr>
              <a:spcBef>
                <a:spcPts val="600"/>
              </a:spcBef>
              <a:spcAft>
                <a:spcPts val="600"/>
              </a:spcAft>
            </a:pPr>
            <a:r>
              <a:rPr lang="en-US" sz="2400" dirty="0"/>
              <a:t>Numerical estimates and qualitative categorizations of life cycle conditions are based on empirical estimates.</a:t>
            </a:r>
          </a:p>
          <a:p>
            <a:pPr>
              <a:spcBef>
                <a:spcPts val="600"/>
              </a:spcBef>
              <a:spcAft>
                <a:spcPts val="600"/>
              </a:spcAft>
            </a:pPr>
            <a:r>
              <a:rPr lang="en-US" sz="2400" dirty="0"/>
              <a:t>However, with obtained data from testing or environmental monitoring, one can identify examples of loading cycles the product experiences.</a:t>
            </a:r>
          </a:p>
          <a:p>
            <a:pPr>
              <a:spcBef>
                <a:spcPts val="600"/>
              </a:spcBef>
              <a:spcAft>
                <a:spcPts val="600"/>
              </a:spcAft>
            </a:pPr>
            <a:r>
              <a:rPr lang="en-US" sz="2400" dirty="0"/>
              <a:t>Cycle-counting algorithms identify individual cycles within raw data.</a:t>
            </a:r>
          </a:p>
        </p:txBody>
      </p:sp>
      <p:pic>
        <p:nvPicPr>
          <p:cNvPr id="4" name="Picture 3" descr="Chart&#10;&#10;Description automatically generated">
            <a:extLst>
              <a:ext uri="{FF2B5EF4-FFF2-40B4-BE49-F238E27FC236}">
                <a16:creationId xmlns:a16="http://schemas.microsoft.com/office/drawing/2014/main" id="{400F03D7-C7B3-4160-9680-3F600C5DC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037" y="3212854"/>
            <a:ext cx="4156364" cy="3222324"/>
          </a:xfrm>
          <a:prstGeom prst="rect">
            <a:avLst/>
          </a:prstGeom>
        </p:spPr>
      </p:pic>
      <p:pic>
        <p:nvPicPr>
          <p:cNvPr id="6" name="Picture 5" descr="Chart&#10;&#10;Description automatically generated">
            <a:extLst>
              <a:ext uri="{FF2B5EF4-FFF2-40B4-BE49-F238E27FC236}">
                <a16:creationId xmlns:a16="http://schemas.microsoft.com/office/drawing/2014/main" id="{041E8A81-5FEA-450A-AE1F-D30EFC2F6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237" y="3144982"/>
            <a:ext cx="4386928" cy="3290195"/>
          </a:xfrm>
          <a:prstGeom prst="rect">
            <a:avLst/>
          </a:prstGeom>
        </p:spPr>
      </p:pic>
      <p:cxnSp>
        <p:nvCxnSpPr>
          <p:cNvPr id="8" name="Straight Arrow Connector 7">
            <a:extLst>
              <a:ext uri="{FF2B5EF4-FFF2-40B4-BE49-F238E27FC236}">
                <a16:creationId xmlns:a16="http://schemas.microsoft.com/office/drawing/2014/main" id="{4ECB0E4C-E527-4324-AD7F-74A81BE2746A}"/>
              </a:ext>
            </a:extLst>
          </p:cNvPr>
          <p:cNvCxnSpPr>
            <a:cxnSpLocks/>
          </p:cNvCxnSpPr>
          <p:nvPr/>
        </p:nvCxnSpPr>
        <p:spPr bwMode="auto">
          <a:xfrm>
            <a:off x="5486401" y="4699326"/>
            <a:ext cx="1440872" cy="0"/>
          </a:xfrm>
          <a:prstGeom prst="straightConnector1">
            <a:avLst/>
          </a:prstGeom>
          <a:noFill/>
          <a:ln w="762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887517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Dr. Diganta Das</a:t>
            </a:r>
          </a:p>
        </p:txBody>
      </p:sp>
      <p:sp>
        <p:nvSpPr>
          <p:cNvPr id="3" name="Content Placeholder 2"/>
          <p:cNvSpPr>
            <a:spLocks noGrp="1"/>
          </p:cNvSpPr>
          <p:nvPr>
            <p:ph idx="1"/>
          </p:nvPr>
        </p:nvSpPr>
        <p:spPr>
          <a:xfrm>
            <a:off x="4038600" y="914399"/>
            <a:ext cx="8077200" cy="5446643"/>
          </a:xfrm>
        </p:spPr>
        <p:txBody>
          <a:bodyPr/>
          <a:lstStyle/>
          <a:p>
            <a:pPr marL="119063" indent="-119063" algn="just">
              <a:buFont typeface="Times New Roman" pitchFamily="18" charset="0"/>
              <a:buChar char=" "/>
              <a:defRPr/>
            </a:pPr>
            <a:r>
              <a:rPr lang="en-US" sz="1800" b="1" dirty="0"/>
              <a:t>Dr. Diganta Das </a:t>
            </a:r>
            <a:r>
              <a:rPr lang="en-US" sz="1800" dirty="0"/>
              <a:t>(Ph.D., Mechanical Engineering, University of Maryland, College Park, B.Tech (Hons), Manufacturing Science and Engineering, Indian Institute of Technology) is an Associate Research Scientist at the Center for Advanced Life Cycle Engineering. His expertise is in reliability, environmental and operational ratings of electronic parts, uprating, electronic part reprocessing, counterfeit electronics, technology trends in the electronic parts, and parts selection and management methodologies. He performs benchmarking processes and organizations of electronics companies for parts selection and management, and reliability practices. </a:t>
            </a:r>
          </a:p>
          <a:p>
            <a:pPr marL="119063" indent="-119063" algn="just">
              <a:buFont typeface="Times New Roman" pitchFamily="18" charset="0"/>
              <a:buChar char=" "/>
              <a:defRPr/>
            </a:pPr>
            <a:r>
              <a:rPr lang="en-US" sz="1800" dirty="0"/>
              <a:t>His current research interests include electronic parts supply chain, counterfeit electronics avoidance and detection, light-emitting diode failure mechanisms, and power electronics reliability. In addition, Dr. Das is involved in prognostics-based risk mitigation of electronics. Dr. Das has published more than 75 articles on these subjects and presented his research at international conferences and workshops. </a:t>
            </a:r>
          </a:p>
          <a:p>
            <a:pPr marL="119063" indent="-119063" algn="just">
              <a:buFont typeface="Times New Roman" pitchFamily="18" charset="0"/>
              <a:buChar char=" "/>
              <a:defRPr/>
            </a:pPr>
            <a:r>
              <a:rPr lang="en-US" sz="1800" dirty="0"/>
              <a:t>Dr. Das leads the Educational Outreach of CALCE to develop inter-organizational agreements on joint educational programs, training and internship programs, and professional development. He had been an Associate Editor of the journal Microelectronics Reliability. He is a Six Sigma Black Belt and a member of IEEE, IMAPS, and SMTA.</a:t>
            </a:r>
          </a:p>
          <a:p>
            <a:pPr marL="0" indent="0">
              <a:buNone/>
              <a:defRPr/>
            </a:pPr>
            <a:endParaRPr lang="en-US" dirty="0"/>
          </a:p>
        </p:txBody>
      </p:sp>
      <p:pic>
        <p:nvPicPr>
          <p:cNvPr id="15364" name="Picture 2" descr="Das_portrait"/>
          <p:cNvPicPr>
            <a:picLocks noChangeAspect="1" noChangeArrowheads="1"/>
          </p:cNvPicPr>
          <p:nvPr/>
        </p:nvPicPr>
        <p:blipFill>
          <a:blip r:embed="rId2" cstate="print"/>
          <a:srcRect/>
          <a:stretch>
            <a:fillRect/>
          </a:stretch>
        </p:blipFill>
        <p:spPr bwMode="auto">
          <a:xfrm>
            <a:off x="76200" y="933254"/>
            <a:ext cx="3935436" cy="5315146"/>
          </a:xfrm>
          <a:prstGeom prst="rect">
            <a:avLst/>
          </a:prstGeom>
          <a:noFill/>
          <a:ln w="9525">
            <a:noFill/>
            <a:miter lim="800000"/>
            <a:headEnd/>
            <a:tailEnd/>
          </a:ln>
        </p:spPr>
      </p:pic>
    </p:spTree>
    <p:extLst>
      <p:ext uri="{BB962C8B-B14F-4D97-AF65-F5344CB8AC3E}">
        <p14:creationId xmlns:p14="http://schemas.microsoft.com/office/powerpoint/2010/main" val="1621101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28783-FD04-4EAB-8E9F-7E4019653A49}"/>
              </a:ext>
            </a:extLst>
          </p:cNvPr>
          <p:cNvSpPr>
            <a:spLocks noGrp="1"/>
          </p:cNvSpPr>
          <p:nvPr>
            <p:ph type="title"/>
          </p:nvPr>
        </p:nvSpPr>
        <p:spPr>
          <a:xfrm>
            <a:off x="0" y="-19050"/>
            <a:ext cx="12192000" cy="1143000"/>
          </a:xfrm>
        </p:spPr>
        <p:txBody>
          <a:bodyPr/>
          <a:lstStyle/>
          <a:p>
            <a:r>
              <a:rPr lang="en-US" dirty="0"/>
              <a:t>Example of Cycle Counting: Rainflow Counting Algorithm</a:t>
            </a:r>
          </a:p>
        </p:txBody>
      </p:sp>
      <p:pic>
        <p:nvPicPr>
          <p:cNvPr id="4" name="Picture 3" descr="Diagram&#10;&#10;Description automatically generated">
            <a:extLst>
              <a:ext uri="{FF2B5EF4-FFF2-40B4-BE49-F238E27FC236}">
                <a16:creationId xmlns:a16="http://schemas.microsoft.com/office/drawing/2014/main" id="{699D9092-ED07-436C-B32E-654F0E4E8421}"/>
              </a:ext>
            </a:extLst>
          </p:cNvPr>
          <p:cNvPicPr>
            <a:picLocks noChangeAspect="1"/>
          </p:cNvPicPr>
          <p:nvPr/>
        </p:nvPicPr>
        <p:blipFill>
          <a:blip r:embed="rId2"/>
          <a:stretch>
            <a:fillRect/>
          </a:stretch>
        </p:blipFill>
        <p:spPr>
          <a:xfrm>
            <a:off x="0" y="906681"/>
            <a:ext cx="7090117" cy="3238006"/>
          </a:xfrm>
          <a:prstGeom prst="rect">
            <a:avLst/>
          </a:prstGeom>
        </p:spPr>
      </p:pic>
      <p:sp>
        <p:nvSpPr>
          <p:cNvPr id="6" name="TextBox 5">
            <a:extLst>
              <a:ext uri="{FF2B5EF4-FFF2-40B4-BE49-F238E27FC236}">
                <a16:creationId xmlns:a16="http://schemas.microsoft.com/office/drawing/2014/main" id="{CF6DAD9B-494C-418E-B422-5EF4727E460B}"/>
              </a:ext>
            </a:extLst>
          </p:cNvPr>
          <p:cNvSpPr txBox="1"/>
          <p:nvPr/>
        </p:nvSpPr>
        <p:spPr>
          <a:xfrm>
            <a:off x="0" y="3998659"/>
            <a:ext cx="734170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Book Antiqua" panose="02040602050305030304" pitchFamily="18" charset="0"/>
                <a:cs typeface="Book Antiqua" panose="02040602050305030304" pitchFamily="18" charset="0"/>
              </a:rPr>
              <a:t>An example of the rainflow counting cycle on a time history of loading input. a) is the rotated loading time history for the product, and b) is the equivalent loading time history when separated into the individual cycles.</a:t>
            </a:r>
            <a:endParaRPr kumimoji="0" lang="en-US" sz="1800" b="1" i="0" u="none" strike="noStrike" kern="1200" cap="none" spc="0" normalizeH="0" baseline="0" noProof="0" dirty="0">
              <a:ln>
                <a:noFill/>
              </a:ln>
              <a:solidFill>
                <a:srgbClr val="000000"/>
              </a:solidFill>
              <a:effectLst/>
              <a:uLnTx/>
              <a:uFillTx/>
              <a:latin typeface="Times New Roman"/>
              <a:ea typeface="+mn-ea"/>
              <a:cs typeface="+mn-cs"/>
            </a:endParaRPr>
          </a:p>
        </p:txBody>
      </p:sp>
      <p:sp>
        <p:nvSpPr>
          <p:cNvPr id="7" name="TextBox 6">
            <a:extLst>
              <a:ext uri="{FF2B5EF4-FFF2-40B4-BE49-F238E27FC236}">
                <a16:creationId xmlns:a16="http://schemas.microsoft.com/office/drawing/2014/main" id="{13A21000-DC48-4AC0-8EBD-25C318736657}"/>
              </a:ext>
            </a:extLst>
          </p:cNvPr>
          <p:cNvSpPr txBox="1"/>
          <p:nvPr/>
        </p:nvSpPr>
        <p:spPr>
          <a:xfrm>
            <a:off x="7341704" y="1441167"/>
            <a:ext cx="4412973" cy="2492990"/>
          </a:xfrm>
          <a:prstGeom prst="rect">
            <a:avLst/>
          </a:prstGeom>
          <a:noFill/>
        </p:spPr>
        <p:txBody>
          <a:bodyPr wrap="square" rtlCol="0">
            <a:spAutoFit/>
          </a:bodyPr>
          <a:lstStyle/>
          <a:p>
            <a:pPr marR="0" lvl="0" algn="l" defTabSz="914400" rtl="0" eaLnBrk="1" fontAlgn="auto" latinLnBrk="0" hangingPunct="1">
              <a:lnSpc>
                <a:spcPct val="100000"/>
              </a:lnSpc>
              <a:spcBef>
                <a:spcPts val="600"/>
              </a:spcBef>
              <a:spcAft>
                <a:spcPts val="600"/>
              </a:spcAft>
              <a:buClrTx/>
              <a:buSzTx/>
              <a:tabLst/>
              <a:defRPr/>
            </a:pPr>
            <a:r>
              <a:rPr kumimoji="0" lang="en-US" sz="2600" b="0" i="0" u="none" strike="noStrike" kern="1200" cap="none" spc="0" normalizeH="0" baseline="0" noProof="0" dirty="0">
                <a:ln>
                  <a:noFill/>
                </a:ln>
                <a:solidFill>
                  <a:srgbClr val="000000"/>
                </a:solidFill>
                <a:effectLst/>
                <a:uLnTx/>
                <a:uFillTx/>
                <a:latin typeface="Times New Roman"/>
                <a:ea typeface="+mn-ea"/>
                <a:cs typeface="+mn-cs"/>
              </a:rPr>
              <a:t>Initially developed by Matsuishi and Endo in 1968, the rainflow counting algorithm takes a time history of a loading input and separates it into multiple unique cycles. </a:t>
            </a:r>
          </a:p>
        </p:txBody>
      </p:sp>
      <p:sp>
        <p:nvSpPr>
          <p:cNvPr id="9" name="TextBox 8">
            <a:extLst>
              <a:ext uri="{FF2B5EF4-FFF2-40B4-BE49-F238E27FC236}">
                <a16:creationId xmlns:a16="http://schemas.microsoft.com/office/drawing/2014/main" id="{43A235EF-1BE7-405F-99F8-9A89BDA5A766}"/>
              </a:ext>
            </a:extLst>
          </p:cNvPr>
          <p:cNvSpPr txBox="1"/>
          <p:nvPr/>
        </p:nvSpPr>
        <p:spPr>
          <a:xfrm>
            <a:off x="2928730" y="5632822"/>
            <a:ext cx="9263269"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Book Antiqua" panose="02040602050305030304" pitchFamily="18" charset="0"/>
                <a:cs typeface="Book Antiqua" panose="02040602050305030304" pitchFamily="18" charset="0"/>
              </a:rPr>
              <a:t>Rainflow algorithm example taken from</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Book Antiqua" panose="02040602050305030304" pitchFamily="18" charset="0"/>
                <a:cs typeface="Book Antiqua" panose="02040602050305030304" pitchFamily="18" charset="0"/>
              </a:rPr>
              <a:t> D. Ribeiro, R. Calçada and R. Delgado, "Fatigue of Metallic Railway Bridges: Implementation of a Methodology of Analysis and Application to the Alcácer do Sal Bridge," in </a:t>
            </a:r>
            <a:r>
              <a:rPr kumimoji="0" lang="en-US" sz="1600" b="0" i="1" u="none" strike="noStrike" kern="1200" cap="none" spc="0" normalizeH="0" baseline="0" noProof="0" dirty="0">
                <a:ln>
                  <a:noFill/>
                </a:ln>
                <a:solidFill>
                  <a:srgbClr val="000000"/>
                </a:solidFill>
                <a:effectLst/>
                <a:uLnTx/>
                <a:uFillTx/>
                <a:latin typeface="Times New Roman" panose="02020603050405020304" pitchFamily="18" charset="0"/>
                <a:ea typeface="Book Antiqua" panose="02040602050305030304" pitchFamily="18" charset="0"/>
                <a:cs typeface="Book Antiqua" panose="02040602050305030304" pitchFamily="18" charset="0"/>
              </a:rPr>
              <a:t>The Third International Conference on Bridge Maintenance, Safety and Management</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Book Antiqua" panose="02040602050305030304" pitchFamily="18" charset="0"/>
                <a:cs typeface="Book Antiqua" panose="02040602050305030304" pitchFamily="18" charset="0"/>
              </a:rPr>
              <a:t>, Porto, Portugal, 2006.</a:t>
            </a:r>
            <a:endParaRPr kumimoji="0" lang="en-US" sz="1600" b="0" i="0" u="none" strike="noStrike" kern="1200" cap="none" spc="0" normalizeH="0" baseline="0" noProof="0" dirty="0">
              <a:ln>
                <a:noFill/>
              </a:ln>
              <a:solidFill>
                <a:srgbClr val="000000"/>
              </a:solidFill>
              <a:effectLst/>
              <a:uLnTx/>
              <a:uFillTx/>
              <a:latin typeface="Times New Roman"/>
              <a:ea typeface="+mn-ea"/>
              <a:cs typeface="+mn-cs"/>
            </a:endParaRPr>
          </a:p>
        </p:txBody>
      </p:sp>
      <p:sp>
        <p:nvSpPr>
          <p:cNvPr id="8" name="TextBox 7">
            <a:extLst>
              <a:ext uri="{FF2B5EF4-FFF2-40B4-BE49-F238E27FC236}">
                <a16:creationId xmlns:a16="http://schemas.microsoft.com/office/drawing/2014/main" id="{E857E442-2714-49EF-9EC6-3B326F3058A5}"/>
              </a:ext>
            </a:extLst>
          </p:cNvPr>
          <p:cNvSpPr txBox="1"/>
          <p:nvPr/>
        </p:nvSpPr>
        <p:spPr>
          <a:xfrm>
            <a:off x="3021496" y="5048047"/>
            <a:ext cx="9170504" cy="584775"/>
          </a:xfrm>
          <a:prstGeom prst="rect">
            <a:avLst/>
          </a:prstGeom>
          <a:noFill/>
        </p:spPr>
        <p:txBody>
          <a:bodyPr wrap="square">
            <a:spAutoFit/>
          </a:bodyPr>
          <a:lstStyle/>
          <a:p>
            <a:r>
              <a:rPr lang="en-US" sz="1600" dirty="0">
                <a:effectLst/>
                <a:latin typeface="Times New Roman" panose="02020603050405020304" pitchFamily="18" charset="0"/>
                <a:ea typeface="Book Antiqua" panose="02040602050305030304" pitchFamily="18" charset="0"/>
                <a:cs typeface="Book Antiqua" panose="02040602050305030304" pitchFamily="18" charset="0"/>
              </a:rPr>
              <a:t>M. Matsuishi and T. Endo, “Fatigue of Metals Subjected to Varying Stress,” in </a:t>
            </a:r>
            <a:r>
              <a:rPr lang="en-US" sz="1600" i="1" dirty="0">
                <a:effectLst/>
                <a:latin typeface="Times New Roman" panose="02020603050405020304" pitchFamily="18" charset="0"/>
                <a:ea typeface="Book Antiqua" panose="02040602050305030304" pitchFamily="18" charset="0"/>
                <a:cs typeface="Book Antiqua" panose="02040602050305030304" pitchFamily="18" charset="0"/>
              </a:rPr>
              <a:t>Japan Society of Mechanical Engineers</a:t>
            </a:r>
            <a:r>
              <a:rPr lang="en-US" sz="1600" dirty="0">
                <a:effectLst/>
                <a:latin typeface="Times New Roman" panose="02020603050405020304" pitchFamily="18" charset="0"/>
                <a:ea typeface="Book Antiqua" panose="02040602050305030304" pitchFamily="18" charset="0"/>
                <a:cs typeface="Book Antiqua" panose="02040602050305030304" pitchFamily="18" charset="0"/>
              </a:rPr>
              <a:t>, Fukuoka, Japan, 1968.</a:t>
            </a:r>
            <a:endParaRPr lang="en-US" sz="1400" dirty="0"/>
          </a:p>
        </p:txBody>
      </p:sp>
    </p:spTree>
    <p:extLst>
      <p:ext uri="{BB962C8B-B14F-4D97-AF65-F5344CB8AC3E}">
        <p14:creationId xmlns:p14="http://schemas.microsoft.com/office/powerpoint/2010/main" val="24866217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B8BF8-8806-42E4-B749-F943F0E95828}"/>
              </a:ext>
            </a:extLst>
          </p:cNvPr>
          <p:cNvSpPr>
            <a:spLocks noGrp="1"/>
          </p:cNvSpPr>
          <p:nvPr>
            <p:ph type="title"/>
          </p:nvPr>
        </p:nvSpPr>
        <p:spPr/>
        <p:txBody>
          <a:bodyPr/>
          <a:lstStyle/>
          <a:p>
            <a:r>
              <a:rPr lang="en-US" dirty="0"/>
              <a:t>Example of a Load Cycle</a:t>
            </a:r>
          </a:p>
        </p:txBody>
      </p:sp>
      <p:cxnSp>
        <p:nvCxnSpPr>
          <p:cNvPr id="5" name="Straight Arrow Connector 4">
            <a:extLst>
              <a:ext uri="{FF2B5EF4-FFF2-40B4-BE49-F238E27FC236}">
                <a16:creationId xmlns:a16="http://schemas.microsoft.com/office/drawing/2014/main" id="{4573BD41-F0C6-4CCA-9D18-C0C9B69CE1BB}"/>
              </a:ext>
            </a:extLst>
          </p:cNvPr>
          <p:cNvCxnSpPr/>
          <p:nvPr/>
        </p:nvCxnSpPr>
        <p:spPr bwMode="auto">
          <a:xfrm flipH="1" flipV="1">
            <a:off x="264597" y="1439965"/>
            <a:ext cx="0" cy="4418721"/>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a:extLst>
              <a:ext uri="{FF2B5EF4-FFF2-40B4-BE49-F238E27FC236}">
                <a16:creationId xmlns:a16="http://schemas.microsoft.com/office/drawing/2014/main" id="{323D371A-1B23-4E12-9FC5-EC2CE82C69BD}"/>
              </a:ext>
            </a:extLst>
          </p:cNvPr>
          <p:cNvCxnSpPr/>
          <p:nvPr/>
        </p:nvCxnSpPr>
        <p:spPr bwMode="auto">
          <a:xfrm>
            <a:off x="253808" y="5858686"/>
            <a:ext cx="4993093" cy="0"/>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Box 7">
            <a:extLst>
              <a:ext uri="{FF2B5EF4-FFF2-40B4-BE49-F238E27FC236}">
                <a16:creationId xmlns:a16="http://schemas.microsoft.com/office/drawing/2014/main" id="{564C250A-D3A4-473A-A74E-E5C7B6C9846D}"/>
              </a:ext>
            </a:extLst>
          </p:cNvPr>
          <p:cNvSpPr txBox="1"/>
          <p:nvPr/>
        </p:nvSpPr>
        <p:spPr>
          <a:xfrm>
            <a:off x="4844098" y="5910770"/>
            <a:ext cx="8440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a:ea typeface="+mn-ea"/>
                <a:cs typeface="+mn-cs"/>
              </a:rPr>
              <a:t>Time</a:t>
            </a:r>
          </a:p>
        </p:txBody>
      </p:sp>
      <p:sp>
        <p:nvSpPr>
          <p:cNvPr id="9" name="TextBox 8">
            <a:extLst>
              <a:ext uri="{FF2B5EF4-FFF2-40B4-BE49-F238E27FC236}">
                <a16:creationId xmlns:a16="http://schemas.microsoft.com/office/drawing/2014/main" id="{07755205-07D1-43C8-ACDD-2DE0C83FBA46}"/>
              </a:ext>
            </a:extLst>
          </p:cNvPr>
          <p:cNvSpPr txBox="1"/>
          <p:nvPr/>
        </p:nvSpPr>
        <p:spPr>
          <a:xfrm>
            <a:off x="28770" y="972694"/>
            <a:ext cx="53124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a:ea typeface="+mn-ea"/>
                <a:cs typeface="+mn-cs"/>
              </a:rPr>
              <a:t>L</a:t>
            </a:r>
          </a:p>
        </p:txBody>
      </p:sp>
      <p:cxnSp>
        <p:nvCxnSpPr>
          <p:cNvPr id="14" name="Straight Connector 13">
            <a:extLst>
              <a:ext uri="{FF2B5EF4-FFF2-40B4-BE49-F238E27FC236}">
                <a16:creationId xmlns:a16="http://schemas.microsoft.com/office/drawing/2014/main" id="{BC0D4BF6-9AD0-4698-9EE5-70BEBBE023E4}"/>
              </a:ext>
            </a:extLst>
          </p:cNvPr>
          <p:cNvCxnSpPr/>
          <p:nvPr/>
        </p:nvCxnSpPr>
        <p:spPr bwMode="auto">
          <a:xfrm flipV="1">
            <a:off x="264597" y="2594981"/>
            <a:ext cx="295422" cy="1012875"/>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a:extLst>
              <a:ext uri="{FF2B5EF4-FFF2-40B4-BE49-F238E27FC236}">
                <a16:creationId xmlns:a16="http://schemas.microsoft.com/office/drawing/2014/main" id="{914EEAE9-2497-4BA3-9190-491DA6B32AE7}"/>
              </a:ext>
            </a:extLst>
          </p:cNvPr>
          <p:cNvCxnSpPr>
            <a:cxnSpLocks/>
          </p:cNvCxnSpPr>
          <p:nvPr/>
        </p:nvCxnSpPr>
        <p:spPr bwMode="auto">
          <a:xfrm>
            <a:off x="560019" y="2594981"/>
            <a:ext cx="1917895"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a:extLst>
              <a:ext uri="{FF2B5EF4-FFF2-40B4-BE49-F238E27FC236}">
                <a16:creationId xmlns:a16="http://schemas.microsoft.com/office/drawing/2014/main" id="{3FAAAE91-8200-40FC-B536-91E14D0460E1}"/>
              </a:ext>
            </a:extLst>
          </p:cNvPr>
          <p:cNvCxnSpPr>
            <a:cxnSpLocks/>
          </p:cNvCxnSpPr>
          <p:nvPr/>
        </p:nvCxnSpPr>
        <p:spPr bwMode="auto">
          <a:xfrm>
            <a:off x="2477914" y="2594981"/>
            <a:ext cx="292608" cy="2025747"/>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a:extLst>
              <a:ext uri="{FF2B5EF4-FFF2-40B4-BE49-F238E27FC236}">
                <a16:creationId xmlns:a16="http://schemas.microsoft.com/office/drawing/2014/main" id="{4B39D1F3-EF6D-4D82-9494-23862B5A50C4}"/>
              </a:ext>
            </a:extLst>
          </p:cNvPr>
          <p:cNvCxnSpPr>
            <a:cxnSpLocks/>
          </p:cNvCxnSpPr>
          <p:nvPr/>
        </p:nvCxnSpPr>
        <p:spPr bwMode="auto">
          <a:xfrm>
            <a:off x="2770522" y="4620728"/>
            <a:ext cx="1927272"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a:extLst>
              <a:ext uri="{FF2B5EF4-FFF2-40B4-BE49-F238E27FC236}">
                <a16:creationId xmlns:a16="http://schemas.microsoft.com/office/drawing/2014/main" id="{3C6767EC-0C83-425A-AD2E-7C6B6C0E3AC6}"/>
              </a:ext>
            </a:extLst>
          </p:cNvPr>
          <p:cNvCxnSpPr>
            <a:cxnSpLocks/>
          </p:cNvCxnSpPr>
          <p:nvPr/>
        </p:nvCxnSpPr>
        <p:spPr bwMode="auto">
          <a:xfrm flipV="1">
            <a:off x="4697794" y="3588765"/>
            <a:ext cx="292608" cy="1031963"/>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90CC7F08-F390-4AE2-BF49-443F33F2F00E}"/>
              </a:ext>
            </a:extLst>
          </p:cNvPr>
          <p:cNvCxnSpPr/>
          <p:nvPr/>
        </p:nvCxnSpPr>
        <p:spPr bwMode="auto">
          <a:xfrm>
            <a:off x="264597" y="1703767"/>
            <a:ext cx="4728619" cy="0"/>
          </a:xfrm>
          <a:prstGeom prst="straightConnector1">
            <a:avLst/>
          </a:prstGeom>
          <a:noFill/>
          <a:ln w="38100" cap="flat" cmpd="sng" algn="ctr">
            <a:solidFill>
              <a:schemeClr val="tx1"/>
            </a:solidFill>
            <a:prstDash val="sysDash"/>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a:extLst>
              <a:ext uri="{FF2B5EF4-FFF2-40B4-BE49-F238E27FC236}">
                <a16:creationId xmlns:a16="http://schemas.microsoft.com/office/drawing/2014/main" id="{D80E1D37-F261-47CE-A39E-31B612070B85}"/>
              </a:ext>
            </a:extLst>
          </p:cNvPr>
          <p:cNvSpPr txBox="1"/>
          <p:nvPr/>
        </p:nvSpPr>
        <p:spPr>
          <a:xfrm>
            <a:off x="2010866" y="1228068"/>
            <a:ext cx="151931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a:ea typeface="+mn-ea"/>
                <a:cs typeface="+mn-cs"/>
              </a:rPr>
              <a:t>Duration</a:t>
            </a:r>
          </a:p>
        </p:txBody>
      </p:sp>
      <p:cxnSp>
        <p:nvCxnSpPr>
          <p:cNvPr id="32" name="Straight Connector 31">
            <a:extLst>
              <a:ext uri="{FF2B5EF4-FFF2-40B4-BE49-F238E27FC236}">
                <a16:creationId xmlns:a16="http://schemas.microsoft.com/office/drawing/2014/main" id="{B8D667AD-59BF-4B1F-A13F-EE8D4D036959}"/>
              </a:ext>
            </a:extLst>
          </p:cNvPr>
          <p:cNvCxnSpPr>
            <a:cxnSpLocks/>
          </p:cNvCxnSpPr>
          <p:nvPr/>
        </p:nvCxnSpPr>
        <p:spPr bwMode="auto">
          <a:xfrm>
            <a:off x="463524" y="2944863"/>
            <a:ext cx="0" cy="323557"/>
          </a:xfrm>
          <a:prstGeom prst="line">
            <a:avLst/>
          </a:prstGeom>
          <a:noFill/>
          <a:ln w="19050" cap="flat" cmpd="sng" algn="ctr">
            <a:solidFill>
              <a:schemeClr val="tx1"/>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Connector 33">
            <a:extLst>
              <a:ext uri="{FF2B5EF4-FFF2-40B4-BE49-F238E27FC236}">
                <a16:creationId xmlns:a16="http://schemas.microsoft.com/office/drawing/2014/main" id="{FC659555-AE15-4CC1-B026-9C56A46AD962}"/>
              </a:ext>
            </a:extLst>
          </p:cNvPr>
          <p:cNvCxnSpPr>
            <a:cxnSpLocks/>
          </p:cNvCxnSpPr>
          <p:nvPr/>
        </p:nvCxnSpPr>
        <p:spPr bwMode="auto">
          <a:xfrm flipH="1">
            <a:off x="368258" y="3268420"/>
            <a:ext cx="95266" cy="0"/>
          </a:xfrm>
          <a:prstGeom prst="line">
            <a:avLst/>
          </a:prstGeom>
          <a:noFill/>
          <a:ln w="19050" cap="flat" cmpd="sng" algn="ctr">
            <a:solidFill>
              <a:schemeClr val="tx1"/>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a:extLst>
              <a:ext uri="{FF2B5EF4-FFF2-40B4-BE49-F238E27FC236}">
                <a16:creationId xmlns:a16="http://schemas.microsoft.com/office/drawing/2014/main" id="{09DFD828-7FEB-4AB7-8F89-633CD920093B}"/>
              </a:ext>
            </a:extLst>
          </p:cNvPr>
          <p:cNvCxnSpPr>
            <a:cxnSpLocks/>
          </p:cNvCxnSpPr>
          <p:nvPr/>
        </p:nvCxnSpPr>
        <p:spPr bwMode="auto">
          <a:xfrm>
            <a:off x="4932664" y="3857206"/>
            <a:ext cx="0" cy="323557"/>
          </a:xfrm>
          <a:prstGeom prst="line">
            <a:avLst/>
          </a:prstGeom>
          <a:noFill/>
          <a:ln w="19050" cap="flat" cmpd="sng" algn="ctr">
            <a:solidFill>
              <a:schemeClr val="tx1"/>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a:extLst>
              <a:ext uri="{FF2B5EF4-FFF2-40B4-BE49-F238E27FC236}">
                <a16:creationId xmlns:a16="http://schemas.microsoft.com/office/drawing/2014/main" id="{43771483-00C3-483B-B3B9-AA109252C308}"/>
              </a:ext>
            </a:extLst>
          </p:cNvPr>
          <p:cNvCxnSpPr>
            <a:cxnSpLocks/>
          </p:cNvCxnSpPr>
          <p:nvPr/>
        </p:nvCxnSpPr>
        <p:spPr bwMode="auto">
          <a:xfrm flipH="1">
            <a:off x="4837398" y="4180763"/>
            <a:ext cx="95266" cy="0"/>
          </a:xfrm>
          <a:prstGeom prst="line">
            <a:avLst/>
          </a:prstGeom>
          <a:noFill/>
          <a:ln w="19050" cap="flat" cmpd="sng" algn="ctr">
            <a:solidFill>
              <a:schemeClr val="tx1"/>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TextBox 41">
            <a:extLst>
              <a:ext uri="{FF2B5EF4-FFF2-40B4-BE49-F238E27FC236}">
                <a16:creationId xmlns:a16="http://schemas.microsoft.com/office/drawing/2014/main" id="{6309ED91-76FD-49AE-AD99-62C5A0547164}"/>
              </a:ext>
            </a:extLst>
          </p:cNvPr>
          <p:cNvSpPr txBox="1"/>
          <p:nvPr/>
        </p:nvSpPr>
        <p:spPr>
          <a:xfrm>
            <a:off x="4968368" y="3667600"/>
            <a:ext cx="107908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a:ea typeface="+mn-ea"/>
                <a:cs typeface="+mn-cs"/>
              </a:rPr>
              <a:t>Ramp rate</a:t>
            </a:r>
          </a:p>
        </p:txBody>
      </p:sp>
      <p:cxnSp>
        <p:nvCxnSpPr>
          <p:cNvPr id="43" name="Straight Arrow Connector 42">
            <a:extLst>
              <a:ext uri="{FF2B5EF4-FFF2-40B4-BE49-F238E27FC236}">
                <a16:creationId xmlns:a16="http://schemas.microsoft.com/office/drawing/2014/main" id="{D516D7DA-82F2-4192-9381-39BC6D471DBB}"/>
              </a:ext>
            </a:extLst>
          </p:cNvPr>
          <p:cNvCxnSpPr/>
          <p:nvPr/>
        </p:nvCxnSpPr>
        <p:spPr bwMode="auto">
          <a:xfrm>
            <a:off x="264597" y="3569677"/>
            <a:ext cx="4728619" cy="0"/>
          </a:xfrm>
          <a:prstGeom prst="straightConnector1">
            <a:avLst/>
          </a:prstGeom>
          <a:noFill/>
          <a:ln w="38100" cap="flat" cmpd="sng" algn="ctr">
            <a:solidFill>
              <a:schemeClr val="tx1"/>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3BD75C0-980D-4729-8871-8636F86C2D1A}"/>
                  </a:ext>
                </a:extLst>
              </p:cNvPr>
              <p:cNvSpPr txBox="1"/>
              <p:nvPr/>
            </p:nvSpPr>
            <p:spPr>
              <a:xfrm>
                <a:off x="2583662" y="2342915"/>
                <a:ext cx="80231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L</m:t>
                          </m:r>
                        </m:e>
                        <m:sub>
                          <m:r>
                            <m:rPr>
                              <m:sty m:val="p"/>
                            </m:rP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max</m:t>
                          </m:r>
                        </m:sub>
                      </m:sSub>
                    </m:oMath>
                  </m:oMathPara>
                </a14:m>
                <a:endParaRPr kumimoji="0" lang="en-US" sz="3200" b="0" i="0" u="none" strike="noStrike" kern="1200" cap="none" spc="0" normalizeH="0" baseline="0" noProof="0" dirty="0">
                  <a:ln>
                    <a:noFill/>
                  </a:ln>
                  <a:solidFill>
                    <a:srgbClr val="000000"/>
                  </a:solidFill>
                  <a:effectLst/>
                  <a:uLnTx/>
                  <a:uFillTx/>
                  <a:latin typeface="Times New Roman"/>
                  <a:ea typeface="+mn-ea"/>
                  <a:cs typeface="+mn-cs"/>
                </a:endParaRPr>
              </a:p>
            </p:txBody>
          </p:sp>
        </mc:Choice>
        <mc:Fallback xmlns="">
          <p:sp>
            <p:nvSpPr>
              <p:cNvPr id="48" name="TextBox 47">
                <a:extLst>
                  <a:ext uri="{FF2B5EF4-FFF2-40B4-BE49-F238E27FC236}">
                    <a16:creationId xmlns:a16="http://schemas.microsoft.com/office/drawing/2014/main" id="{43BD75C0-980D-4729-8871-8636F86C2D1A}"/>
                  </a:ext>
                </a:extLst>
              </p:cNvPr>
              <p:cNvSpPr txBox="1">
                <a:spLocks noRot="1" noChangeAspect="1" noMove="1" noResize="1" noEditPoints="1" noAdjustHandles="1" noChangeArrowheads="1" noChangeShapeType="1" noTextEdit="1"/>
              </p:cNvSpPr>
              <p:nvPr/>
            </p:nvSpPr>
            <p:spPr>
              <a:xfrm>
                <a:off x="2583662" y="2342915"/>
                <a:ext cx="802319" cy="584775"/>
              </a:xfrm>
              <a:prstGeom prst="rect">
                <a:avLst/>
              </a:prstGeom>
              <a:blipFill>
                <a:blip r:embed="rId2"/>
                <a:stretch>
                  <a:fillRect l="-6107"/>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196ACF12-3611-4AD8-BD5C-75F528702A88}"/>
              </a:ext>
            </a:extLst>
          </p:cNvPr>
          <p:cNvCxnSpPr>
            <a:cxnSpLocks/>
          </p:cNvCxnSpPr>
          <p:nvPr/>
        </p:nvCxnSpPr>
        <p:spPr bwMode="auto">
          <a:xfrm>
            <a:off x="2000077" y="2617935"/>
            <a:ext cx="0" cy="2002793"/>
          </a:xfrm>
          <a:prstGeom prst="straightConnector1">
            <a:avLst/>
          </a:prstGeom>
          <a:noFill/>
          <a:ln w="38100" cap="flat" cmpd="sng" algn="ctr">
            <a:solidFill>
              <a:schemeClr val="tx1"/>
            </a:solidFill>
            <a:prstDash val="dash"/>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A6DF6F0-846E-4C32-BFCB-26961D632A25}"/>
                  </a:ext>
                </a:extLst>
              </p:cNvPr>
              <p:cNvSpPr txBox="1"/>
              <p:nvPr/>
            </p:nvSpPr>
            <p:spPr>
              <a:xfrm>
                <a:off x="1003856" y="3679704"/>
                <a:ext cx="10302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m:t>
                      </m:r>
                    </m:oMath>
                  </m:oMathPara>
                </a14:m>
                <a:endParaRPr kumimoji="0" lang="en-US" sz="3200" b="0" i="0" u="none" strike="noStrike" kern="1200" cap="none" spc="0" normalizeH="0" baseline="0" noProof="0" dirty="0">
                  <a:ln>
                    <a:noFill/>
                  </a:ln>
                  <a:solidFill>
                    <a:srgbClr val="000000"/>
                  </a:solidFill>
                  <a:effectLst/>
                  <a:uLnTx/>
                  <a:uFillTx/>
                  <a:latin typeface="Times New Roman"/>
                  <a:ea typeface="+mn-ea"/>
                  <a:cs typeface="+mn-cs"/>
                </a:endParaRPr>
              </a:p>
            </p:txBody>
          </p:sp>
        </mc:Choice>
        <mc:Fallback xmlns="">
          <p:sp>
            <p:nvSpPr>
              <p:cNvPr id="51" name="TextBox 50">
                <a:extLst>
                  <a:ext uri="{FF2B5EF4-FFF2-40B4-BE49-F238E27FC236}">
                    <a16:creationId xmlns:a16="http://schemas.microsoft.com/office/drawing/2014/main" id="{0A6DF6F0-846E-4C32-BFCB-26961D632A25}"/>
                  </a:ext>
                </a:extLst>
              </p:cNvPr>
              <p:cNvSpPr txBox="1">
                <a:spLocks noRot="1" noChangeAspect="1" noMove="1" noResize="1" noEditPoints="1" noAdjustHandles="1" noChangeArrowheads="1" noChangeShapeType="1" noTextEdit="1"/>
              </p:cNvSpPr>
              <p:nvPr/>
            </p:nvSpPr>
            <p:spPr>
              <a:xfrm>
                <a:off x="1003856" y="3679704"/>
                <a:ext cx="1030220" cy="584775"/>
              </a:xfrm>
              <a:prstGeom prst="rect">
                <a:avLst/>
              </a:prstGeom>
              <a:blipFill>
                <a:blip r:embed="rId3"/>
                <a:stretch>
                  <a:fillRect/>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B4800940-A335-4534-8A7D-C4D943B0CAAF}"/>
              </a:ext>
            </a:extLst>
          </p:cNvPr>
          <p:cNvCxnSpPr>
            <a:cxnSpLocks/>
          </p:cNvCxnSpPr>
          <p:nvPr/>
        </p:nvCxnSpPr>
        <p:spPr bwMode="auto">
          <a:xfrm>
            <a:off x="2770522" y="4945006"/>
            <a:ext cx="1938062" cy="0"/>
          </a:xfrm>
          <a:prstGeom prst="straightConnector1">
            <a:avLst/>
          </a:prstGeom>
          <a:noFill/>
          <a:ln w="38100" cap="flat" cmpd="sng" algn="ctr">
            <a:solidFill>
              <a:schemeClr val="tx1"/>
            </a:solidFill>
            <a:prstDash val="sysDash"/>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50187EC-D7EF-4910-991D-8D6836FF1203}"/>
                  </a:ext>
                </a:extLst>
              </p:cNvPr>
              <p:cNvSpPr txBox="1"/>
              <p:nvPr/>
            </p:nvSpPr>
            <p:spPr>
              <a:xfrm>
                <a:off x="4845742" y="4318871"/>
                <a:ext cx="80231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L</m:t>
                          </m:r>
                        </m:e>
                        <m:sub>
                          <m:r>
                            <m:rPr>
                              <m:sty m:val="p"/>
                            </m:rP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min</m:t>
                          </m:r>
                        </m:sub>
                      </m:sSub>
                    </m:oMath>
                  </m:oMathPara>
                </a14:m>
                <a:endParaRPr kumimoji="0" lang="en-US" sz="3200" b="0" i="0" u="none" strike="noStrike" kern="1200" cap="none" spc="0" normalizeH="0" baseline="0" noProof="0" dirty="0">
                  <a:ln>
                    <a:noFill/>
                  </a:ln>
                  <a:solidFill>
                    <a:srgbClr val="000000"/>
                  </a:solidFill>
                  <a:effectLst/>
                  <a:uLnTx/>
                  <a:uFillTx/>
                  <a:latin typeface="Times New Roman"/>
                  <a:ea typeface="+mn-ea"/>
                  <a:cs typeface="+mn-cs"/>
                </a:endParaRPr>
              </a:p>
            </p:txBody>
          </p:sp>
        </mc:Choice>
        <mc:Fallback xmlns="">
          <p:sp>
            <p:nvSpPr>
              <p:cNvPr id="28" name="TextBox 27">
                <a:extLst>
                  <a:ext uri="{FF2B5EF4-FFF2-40B4-BE49-F238E27FC236}">
                    <a16:creationId xmlns:a16="http://schemas.microsoft.com/office/drawing/2014/main" id="{450187EC-D7EF-4910-991D-8D6836FF1203}"/>
                  </a:ext>
                </a:extLst>
              </p:cNvPr>
              <p:cNvSpPr txBox="1">
                <a:spLocks noRot="1" noChangeAspect="1" noMove="1" noResize="1" noEditPoints="1" noAdjustHandles="1" noChangeArrowheads="1" noChangeShapeType="1" noTextEdit="1"/>
              </p:cNvSpPr>
              <p:nvPr/>
            </p:nvSpPr>
            <p:spPr>
              <a:xfrm>
                <a:off x="4845742" y="4318871"/>
                <a:ext cx="802319" cy="584775"/>
              </a:xfrm>
              <a:prstGeom prst="rect">
                <a:avLst/>
              </a:prstGeom>
              <a:blipFill>
                <a:blip r:embed="rId4"/>
                <a:stretch>
                  <a:fillRect l="-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546FAF6-F1FA-4942-8986-03C6D2EE5E7B}"/>
                  </a:ext>
                </a:extLst>
              </p:cNvPr>
              <p:cNvSpPr txBox="1"/>
              <p:nvPr/>
            </p:nvSpPr>
            <p:spPr>
              <a:xfrm>
                <a:off x="4744322" y="2962080"/>
                <a:ext cx="100653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L</m:t>
                          </m:r>
                        </m:e>
                        <m:sub>
                          <m:r>
                            <m:rPr>
                              <m:sty m:val="p"/>
                            </m:rP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mean</m:t>
                          </m:r>
                        </m:sub>
                      </m:sSub>
                    </m:oMath>
                  </m:oMathPara>
                </a14:m>
                <a:endParaRPr kumimoji="0" lang="en-US" sz="3200" b="0" i="0" u="none" strike="noStrike" kern="1200" cap="none" spc="0" normalizeH="0" baseline="0" noProof="0" dirty="0">
                  <a:ln>
                    <a:noFill/>
                  </a:ln>
                  <a:solidFill>
                    <a:srgbClr val="000000"/>
                  </a:solidFill>
                  <a:effectLst/>
                  <a:uLnTx/>
                  <a:uFillTx/>
                  <a:latin typeface="Times New Roman"/>
                  <a:ea typeface="+mn-ea"/>
                  <a:cs typeface="+mn-cs"/>
                </a:endParaRPr>
              </a:p>
            </p:txBody>
          </p:sp>
        </mc:Choice>
        <mc:Fallback xmlns="">
          <p:sp>
            <p:nvSpPr>
              <p:cNvPr id="31" name="TextBox 30">
                <a:extLst>
                  <a:ext uri="{FF2B5EF4-FFF2-40B4-BE49-F238E27FC236}">
                    <a16:creationId xmlns:a16="http://schemas.microsoft.com/office/drawing/2014/main" id="{6546FAF6-F1FA-4942-8986-03C6D2EE5E7B}"/>
                  </a:ext>
                </a:extLst>
              </p:cNvPr>
              <p:cNvSpPr txBox="1">
                <a:spLocks noRot="1" noChangeAspect="1" noMove="1" noResize="1" noEditPoints="1" noAdjustHandles="1" noChangeArrowheads="1" noChangeShapeType="1" noTextEdit="1"/>
              </p:cNvSpPr>
              <p:nvPr/>
            </p:nvSpPr>
            <p:spPr>
              <a:xfrm>
                <a:off x="4744322" y="2962080"/>
                <a:ext cx="1006530" cy="584775"/>
              </a:xfrm>
              <a:prstGeom prst="rect">
                <a:avLst/>
              </a:prstGeom>
              <a:blipFill>
                <a:blip r:embed="rId5"/>
                <a:stretch>
                  <a:fillRect l="-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2B7113F-25F2-4E7A-A2C4-075B15DD1368}"/>
                  </a:ext>
                </a:extLst>
              </p:cNvPr>
              <p:cNvSpPr txBox="1"/>
              <p:nvPr/>
            </p:nvSpPr>
            <p:spPr>
              <a:xfrm>
                <a:off x="3376835" y="4912171"/>
                <a:ext cx="802319" cy="6063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t</m:t>
                          </m:r>
                        </m:e>
                        <m:sub>
                          <m:r>
                            <m:rPr>
                              <m:sty m:val="p"/>
                            </m:rP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D</m:t>
                          </m:r>
                          <m: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min</m:t>
                          </m:r>
                        </m:sub>
                      </m:sSub>
                    </m:oMath>
                  </m:oMathPara>
                </a14:m>
                <a:endParaRPr kumimoji="0" lang="en-US" sz="3200" b="0" i="0" u="none" strike="noStrike" kern="1200" cap="none" spc="0" normalizeH="0" baseline="0" noProof="0" dirty="0">
                  <a:ln>
                    <a:noFill/>
                  </a:ln>
                  <a:solidFill>
                    <a:srgbClr val="000000"/>
                  </a:solidFill>
                  <a:effectLst/>
                  <a:uLnTx/>
                  <a:uFillTx/>
                  <a:latin typeface="Times New Roman"/>
                  <a:ea typeface="+mn-ea"/>
                  <a:cs typeface="+mn-cs"/>
                </a:endParaRPr>
              </a:p>
            </p:txBody>
          </p:sp>
        </mc:Choice>
        <mc:Fallback xmlns="">
          <p:sp>
            <p:nvSpPr>
              <p:cNvPr id="33" name="TextBox 32">
                <a:extLst>
                  <a:ext uri="{FF2B5EF4-FFF2-40B4-BE49-F238E27FC236}">
                    <a16:creationId xmlns:a16="http://schemas.microsoft.com/office/drawing/2014/main" id="{D2B7113F-25F2-4E7A-A2C4-075B15DD1368}"/>
                  </a:ext>
                </a:extLst>
              </p:cNvPr>
              <p:cNvSpPr txBox="1">
                <a:spLocks noRot="1" noChangeAspect="1" noMove="1" noResize="1" noEditPoints="1" noAdjustHandles="1" noChangeArrowheads="1" noChangeShapeType="1" noTextEdit="1"/>
              </p:cNvSpPr>
              <p:nvPr/>
            </p:nvSpPr>
            <p:spPr>
              <a:xfrm>
                <a:off x="3376835" y="4912171"/>
                <a:ext cx="802319" cy="606384"/>
              </a:xfrm>
              <a:prstGeom prst="rect">
                <a:avLst/>
              </a:prstGeom>
              <a:blipFill>
                <a:blip r:embed="rId6"/>
                <a:stretch>
                  <a:fillRect l="-18182" r="-3788"/>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C9D9A6BE-41E9-4016-A142-0BA7089F27FD}"/>
              </a:ext>
            </a:extLst>
          </p:cNvPr>
          <p:cNvCxnSpPr>
            <a:cxnSpLocks/>
          </p:cNvCxnSpPr>
          <p:nvPr/>
        </p:nvCxnSpPr>
        <p:spPr bwMode="auto">
          <a:xfrm>
            <a:off x="560019" y="2365237"/>
            <a:ext cx="1938062" cy="0"/>
          </a:xfrm>
          <a:prstGeom prst="straightConnector1">
            <a:avLst/>
          </a:prstGeom>
          <a:noFill/>
          <a:ln w="38100" cap="flat" cmpd="sng" algn="ctr">
            <a:solidFill>
              <a:schemeClr val="tx1"/>
            </a:solidFill>
            <a:prstDash val="sysDash"/>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F1C25DA-3A7E-4C1C-AB4D-AAF40C11D245}"/>
                  </a:ext>
                </a:extLst>
              </p:cNvPr>
              <p:cNvSpPr txBox="1"/>
              <p:nvPr/>
            </p:nvSpPr>
            <p:spPr>
              <a:xfrm>
                <a:off x="1164930" y="1745546"/>
                <a:ext cx="829518" cy="6063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t</m:t>
                          </m:r>
                        </m:e>
                        <m:sub>
                          <m:r>
                            <m:rPr>
                              <m:sty m:val="p"/>
                            </m:rP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D</m:t>
                          </m:r>
                          <m: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max</m:t>
                          </m:r>
                        </m:sub>
                      </m:sSub>
                    </m:oMath>
                  </m:oMathPara>
                </a14:m>
                <a:endParaRPr kumimoji="0" lang="en-US" sz="3200" b="0" i="0" u="none" strike="noStrike" kern="1200" cap="none" spc="0" normalizeH="0" baseline="0" noProof="0" dirty="0">
                  <a:ln>
                    <a:noFill/>
                  </a:ln>
                  <a:solidFill>
                    <a:srgbClr val="000000"/>
                  </a:solidFill>
                  <a:effectLst/>
                  <a:uLnTx/>
                  <a:uFillTx/>
                  <a:latin typeface="Times New Roman"/>
                  <a:ea typeface="+mn-ea"/>
                  <a:cs typeface="+mn-cs"/>
                </a:endParaRPr>
              </a:p>
            </p:txBody>
          </p:sp>
        </mc:Choice>
        <mc:Fallback xmlns="">
          <p:sp>
            <p:nvSpPr>
              <p:cNvPr id="38" name="TextBox 37">
                <a:extLst>
                  <a:ext uri="{FF2B5EF4-FFF2-40B4-BE49-F238E27FC236}">
                    <a16:creationId xmlns:a16="http://schemas.microsoft.com/office/drawing/2014/main" id="{FF1C25DA-3A7E-4C1C-AB4D-AAF40C11D245}"/>
                  </a:ext>
                </a:extLst>
              </p:cNvPr>
              <p:cNvSpPr txBox="1">
                <a:spLocks noRot="1" noChangeAspect="1" noMove="1" noResize="1" noEditPoints="1" noAdjustHandles="1" noChangeArrowheads="1" noChangeShapeType="1" noTextEdit="1"/>
              </p:cNvSpPr>
              <p:nvPr/>
            </p:nvSpPr>
            <p:spPr>
              <a:xfrm>
                <a:off x="1164930" y="1745546"/>
                <a:ext cx="829518" cy="606384"/>
              </a:xfrm>
              <a:prstGeom prst="rect">
                <a:avLst/>
              </a:prstGeom>
              <a:blipFill>
                <a:blip r:embed="rId7"/>
                <a:stretch>
                  <a:fillRect l="-19118" r="-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22D96BC-902A-4D08-8871-9E9356E95B9E}"/>
                  </a:ext>
                </a:extLst>
              </p:cNvPr>
              <p:cNvSpPr txBox="1"/>
              <p:nvPr/>
            </p:nvSpPr>
            <p:spPr>
              <a:xfrm>
                <a:off x="6254374" y="969300"/>
                <a:ext cx="5966396" cy="3893630"/>
              </a:xfrm>
              <a:prstGeom prst="rect">
                <a:avLst/>
              </a:prstGeom>
              <a:noFill/>
            </p:spPr>
            <p:txBody>
              <a:bodyPr wrap="square" rtlCol="0">
                <a:spAutoFit/>
              </a:bodyPr>
              <a:lstStyle/>
              <a:p>
                <a:pPr marL="285750" lvl="0" indent="-285750">
                  <a:spcBef>
                    <a:spcPts val="200"/>
                  </a:spcBef>
                  <a:spcAft>
                    <a:spcPts val="200"/>
                  </a:spcAft>
                  <a:buFont typeface="Arial" panose="020B0604020202020204" pitchFamily="34" charset="0"/>
                  <a:buChar char="•"/>
                  <a:defRPr/>
                </a:pPr>
                <a14:m>
                  <m:oMath xmlns:m="http://schemas.openxmlformats.org/officeDocument/2006/math">
                    <m:r>
                      <m:rPr>
                        <m:sty m:val="p"/>
                      </m:rPr>
                      <a:rPr kumimoji="0" lang="en-US" sz="2200" b="0" i="0" u="none" strike="noStrike" kern="1200" cap="none" spc="0" normalizeH="0" baseline="0" noProof="0" smtClean="0">
                        <a:ln>
                          <a:noFill/>
                        </a:ln>
                        <a:solidFill>
                          <a:srgbClr val="000000"/>
                        </a:solidFill>
                        <a:effectLst/>
                        <a:uLnTx/>
                        <a:uFillTx/>
                        <a:latin typeface="Cambria Math" panose="02040503050406030204" pitchFamily="18" charset="0"/>
                      </a:rPr>
                      <m:t>L</m:t>
                    </m:r>
                  </m:oMath>
                </a14:m>
                <a:r>
                  <a:rPr kumimoji="0" lang="en-US" sz="2200" b="0" u="none" strike="noStrike" kern="1200" cap="none" spc="0" normalizeH="0" baseline="0" noProof="0" dirty="0">
                    <a:ln>
                      <a:noFill/>
                    </a:ln>
                    <a:solidFill>
                      <a:srgbClr val="000000"/>
                    </a:solidFill>
                    <a:effectLst/>
                    <a:uLnTx/>
                    <a:uFillTx/>
                    <a:latin typeface="Cambria Math" panose="02040503050406030204" pitchFamily="18" charset="0"/>
                  </a:rPr>
                  <a:t> </a:t>
                </a:r>
                <a:r>
                  <a:rPr lang="en-US" sz="2200" dirty="0">
                    <a:solidFill>
                      <a:srgbClr val="000000"/>
                    </a:solidFill>
                  </a:rPr>
                  <a:t>– variable for loading in cycle</a:t>
                </a:r>
                <a:endParaRPr kumimoji="0" lang="en-US" sz="2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endParaRPr>
              </a:p>
              <a:p>
                <a:pPr marL="285750" lvl="0" indent="-285750">
                  <a:spcBef>
                    <a:spcPts val="200"/>
                  </a:spcBef>
                  <a:spcAft>
                    <a:spcPts val="200"/>
                  </a:spcAft>
                  <a:buFont typeface="Arial" panose="020B0604020202020204" pitchFamily="34" charset="0"/>
                  <a:buChar char="•"/>
                  <a:defRPr/>
                </a:pPr>
                <a14:m>
                  <m:oMath xmlns:m="http://schemas.openxmlformats.org/officeDocument/2006/math">
                    <m:r>
                      <a:rPr kumimoji="0" lang="en-US" sz="22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m:rPr>
                        <m:sty m:val="p"/>
                      </m:rPr>
                      <a:rPr kumimoji="0" lang="en-US" sz="22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L</m:t>
                    </m:r>
                  </m:oMath>
                </a14:m>
                <a:r>
                  <a:rPr kumimoji="0" lang="en-US" sz="2200" b="0" i="0" u="none" strike="noStrike" kern="1200" cap="none" spc="0" normalizeH="0" baseline="0" noProof="0" dirty="0">
                    <a:ln>
                      <a:noFill/>
                    </a:ln>
                    <a:solidFill>
                      <a:srgbClr val="000000"/>
                    </a:solidFill>
                    <a:effectLst/>
                    <a:uLnTx/>
                    <a:uFillTx/>
                    <a:latin typeface="Times New Roman"/>
                  </a:rPr>
                  <a:t> </a:t>
                </a:r>
                <a:r>
                  <a:rPr lang="en-US" sz="2200" dirty="0">
                    <a:solidFill>
                      <a:srgbClr val="000000"/>
                    </a:solidFill>
                  </a:rPr>
                  <a:t>– </a:t>
                </a:r>
                <a:r>
                  <a:rPr kumimoji="0" lang="en-US" sz="2200" b="0" i="0" u="none" strike="noStrike" kern="1200" cap="none" spc="0" normalizeH="0" baseline="0" noProof="0" dirty="0">
                    <a:ln>
                      <a:noFill/>
                    </a:ln>
                    <a:solidFill>
                      <a:srgbClr val="000000"/>
                    </a:solidFill>
                    <a:effectLst/>
                    <a:uLnTx/>
                    <a:uFillTx/>
                    <a:latin typeface="Times New Roman"/>
                  </a:rPr>
                  <a:t>range</a:t>
                </a:r>
                <a:r>
                  <a:rPr kumimoji="0" lang="en-US" sz="2200" b="0" i="0" u="none" strike="noStrike" kern="1200" cap="none" spc="0" normalizeH="0" noProof="0" dirty="0">
                    <a:ln>
                      <a:noFill/>
                    </a:ln>
                    <a:solidFill>
                      <a:srgbClr val="000000"/>
                    </a:solidFill>
                    <a:effectLst/>
                    <a:uLnTx/>
                    <a:uFillTx/>
                    <a:latin typeface="Times New Roman"/>
                  </a:rPr>
                  <a:t> of loads in cycle</a:t>
                </a:r>
                <a:endParaRPr kumimoji="0" lang="en-US" sz="2200" b="0" i="0" u="none" strike="noStrike" kern="1200" cap="none" spc="0" normalizeH="0" baseline="0" noProof="0" dirty="0">
                  <a:ln>
                    <a:noFill/>
                  </a:ln>
                  <a:solidFill>
                    <a:srgbClr val="000000"/>
                  </a:solidFill>
                  <a:effectLst/>
                  <a:uLnTx/>
                  <a:uFillTx/>
                  <a:latin typeface="Times New Roman"/>
                </a:endParaRPr>
              </a:p>
              <a:p>
                <a:pPr marL="285750" lvl="0" indent="-285750">
                  <a:spcBef>
                    <a:spcPts val="200"/>
                  </a:spcBef>
                  <a:spcAft>
                    <a:spcPts val="200"/>
                  </a:spcAft>
                  <a:buFont typeface="Arial" panose="020B0604020202020204" pitchFamily="34" charset="0"/>
                  <a:buChar char="•"/>
                  <a:defRPr/>
                </a:pPr>
                <a14:m>
                  <m:oMath xmlns:m="http://schemas.openxmlformats.org/officeDocument/2006/math">
                    <m:sSub>
                      <m:sSubPr>
                        <m:ctrlP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kumimoji="0" lang="en-US" sz="2200" b="0" i="0" u="none" strike="noStrike" kern="1200" cap="none" spc="0" normalizeH="0" baseline="0" noProof="0" smtClean="0">
                            <a:ln>
                              <a:noFill/>
                            </a:ln>
                            <a:solidFill>
                              <a:srgbClr val="000000"/>
                            </a:solidFill>
                            <a:effectLst/>
                            <a:uLnTx/>
                            <a:uFillTx/>
                            <a:latin typeface="Cambria Math" panose="02040503050406030204" pitchFamily="18" charset="0"/>
                          </a:rPr>
                          <m:t>t</m:t>
                        </m:r>
                      </m:e>
                      <m:sub>
                        <m:r>
                          <m:rPr>
                            <m:sty m:val="p"/>
                          </m:rPr>
                          <a:rPr kumimoji="0" lang="en-US" sz="2200" b="0" i="0" u="none" strike="noStrike" kern="1200" cap="none" spc="0" normalizeH="0" baseline="0" noProof="0" smtClean="0">
                            <a:ln>
                              <a:noFill/>
                            </a:ln>
                            <a:solidFill>
                              <a:srgbClr val="000000"/>
                            </a:solidFill>
                            <a:effectLst/>
                            <a:uLnTx/>
                            <a:uFillTx/>
                            <a:latin typeface="Cambria Math" panose="02040503050406030204" pitchFamily="18" charset="0"/>
                          </a:rPr>
                          <m:t>D</m:t>
                        </m:r>
                        <m:r>
                          <a:rPr kumimoji="0" lang="en-US" sz="2200" b="0" i="0" u="none" strike="noStrike" kern="1200" cap="none" spc="0" normalizeH="0" baseline="0" noProof="0" smtClean="0">
                            <a:ln>
                              <a:noFill/>
                            </a:ln>
                            <a:solidFill>
                              <a:srgbClr val="000000"/>
                            </a:solidFill>
                            <a:effectLst/>
                            <a:uLnTx/>
                            <a:uFillTx/>
                            <a:latin typeface="Cambria Math" panose="02040503050406030204" pitchFamily="18" charset="0"/>
                          </a:rPr>
                          <m:t>,</m:t>
                        </m:r>
                        <m:r>
                          <m:rPr>
                            <m:sty m:val="p"/>
                          </m:rPr>
                          <a:rPr kumimoji="0" lang="en-US" sz="2200" b="0" i="0" u="none" strike="noStrike" kern="1200" cap="none" spc="0" normalizeH="0" baseline="0" noProof="0" smtClean="0">
                            <a:ln>
                              <a:noFill/>
                            </a:ln>
                            <a:solidFill>
                              <a:srgbClr val="000000"/>
                            </a:solidFill>
                            <a:effectLst/>
                            <a:uLnTx/>
                            <a:uFillTx/>
                            <a:latin typeface="Cambria Math" panose="02040503050406030204" pitchFamily="18" charset="0"/>
                          </a:rPr>
                          <m:t>max</m:t>
                        </m:r>
                      </m:sub>
                    </m:sSub>
                  </m:oMath>
                </a14:m>
                <a:r>
                  <a:rPr kumimoji="0" lang="en-US" sz="2200" b="0" i="0" u="none" strike="noStrike" kern="1200" cap="none" spc="0" normalizeH="0" baseline="0" noProof="0" dirty="0">
                    <a:ln>
                      <a:noFill/>
                    </a:ln>
                    <a:solidFill>
                      <a:srgbClr val="000000"/>
                    </a:solidFill>
                    <a:effectLst/>
                    <a:uLnTx/>
                    <a:uFillTx/>
                    <a:latin typeface="Times New Roman"/>
                  </a:rPr>
                  <a:t> </a:t>
                </a:r>
                <a:r>
                  <a:rPr lang="en-US" sz="2200" dirty="0">
                    <a:solidFill>
                      <a:srgbClr val="000000"/>
                    </a:solidFill>
                  </a:rPr>
                  <a:t>–</a:t>
                </a:r>
                <a:r>
                  <a:rPr kumimoji="0" lang="en-US" sz="2200" b="0" i="0" u="none" strike="noStrike" kern="1200" cap="none" spc="0" normalizeH="0" baseline="0" noProof="0" dirty="0">
                    <a:ln>
                      <a:noFill/>
                    </a:ln>
                    <a:solidFill>
                      <a:srgbClr val="000000"/>
                    </a:solidFill>
                    <a:effectLst/>
                    <a:uLnTx/>
                    <a:uFillTx/>
                    <a:latin typeface="Times New Roman"/>
                  </a:rPr>
                  <a:t> dwell time at maximum load</a:t>
                </a:r>
              </a:p>
              <a:p>
                <a:pPr marL="285750" lvl="0" indent="-285750">
                  <a:spcBef>
                    <a:spcPts val="200"/>
                  </a:spcBef>
                  <a:spcAft>
                    <a:spcPts val="200"/>
                  </a:spcAft>
                  <a:buFont typeface="Arial" panose="020B0604020202020204" pitchFamily="34" charset="0"/>
                  <a:buChar char="•"/>
                  <a:defRPr/>
                </a:pPr>
                <a14:m>
                  <m:oMath xmlns:m="http://schemas.openxmlformats.org/officeDocument/2006/math">
                    <m:sSub>
                      <m:sSubPr>
                        <m:ctrlP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kumimoji="0" lang="en-US" sz="2200" b="0" i="0" u="none" strike="noStrike" kern="1200" cap="none" spc="0" normalizeH="0" baseline="0" noProof="0" smtClean="0">
                            <a:ln>
                              <a:noFill/>
                            </a:ln>
                            <a:solidFill>
                              <a:srgbClr val="000000"/>
                            </a:solidFill>
                            <a:effectLst/>
                            <a:uLnTx/>
                            <a:uFillTx/>
                            <a:latin typeface="Cambria Math" panose="02040503050406030204" pitchFamily="18" charset="0"/>
                          </a:rPr>
                          <m:t>t</m:t>
                        </m:r>
                      </m:e>
                      <m:sub>
                        <m:r>
                          <m:rPr>
                            <m:sty m:val="p"/>
                          </m:rPr>
                          <a:rPr kumimoji="0" lang="en-US" sz="2200" b="0" i="0" u="none" strike="noStrike" kern="1200" cap="none" spc="0" normalizeH="0" baseline="0" noProof="0" smtClean="0">
                            <a:ln>
                              <a:noFill/>
                            </a:ln>
                            <a:solidFill>
                              <a:srgbClr val="000000"/>
                            </a:solidFill>
                            <a:effectLst/>
                            <a:uLnTx/>
                            <a:uFillTx/>
                            <a:latin typeface="Cambria Math" panose="02040503050406030204" pitchFamily="18" charset="0"/>
                          </a:rPr>
                          <m:t>D</m:t>
                        </m:r>
                        <m:r>
                          <a:rPr kumimoji="0" lang="en-US" sz="2200" b="0" i="0" u="none" strike="noStrike" kern="1200" cap="none" spc="0" normalizeH="0" baseline="0" noProof="0" smtClean="0">
                            <a:ln>
                              <a:noFill/>
                            </a:ln>
                            <a:solidFill>
                              <a:srgbClr val="000000"/>
                            </a:solidFill>
                            <a:effectLst/>
                            <a:uLnTx/>
                            <a:uFillTx/>
                            <a:latin typeface="Cambria Math" panose="02040503050406030204" pitchFamily="18" charset="0"/>
                          </a:rPr>
                          <m:t>,</m:t>
                        </m:r>
                        <m:r>
                          <m:rPr>
                            <m:sty m:val="p"/>
                          </m:rPr>
                          <a:rPr kumimoji="0" lang="en-US" sz="2200" b="0" i="0" u="none" strike="noStrike" kern="1200" cap="none" spc="0" normalizeH="0" baseline="0" noProof="0" smtClean="0">
                            <a:ln>
                              <a:noFill/>
                            </a:ln>
                            <a:solidFill>
                              <a:srgbClr val="000000"/>
                            </a:solidFill>
                            <a:effectLst/>
                            <a:uLnTx/>
                            <a:uFillTx/>
                            <a:latin typeface="Cambria Math" panose="02040503050406030204" pitchFamily="18" charset="0"/>
                          </a:rPr>
                          <m:t>min</m:t>
                        </m:r>
                      </m:sub>
                    </m:sSub>
                  </m:oMath>
                </a14:m>
                <a:r>
                  <a:rPr kumimoji="0" lang="en-US" sz="2200" b="0" i="0" u="none" strike="noStrike" kern="1200" cap="none" spc="0" normalizeH="0" baseline="0" noProof="0" dirty="0">
                    <a:ln>
                      <a:noFill/>
                    </a:ln>
                    <a:solidFill>
                      <a:srgbClr val="000000"/>
                    </a:solidFill>
                    <a:effectLst/>
                    <a:uLnTx/>
                    <a:uFillTx/>
                    <a:latin typeface="Times New Roman"/>
                  </a:rPr>
                  <a:t> </a:t>
                </a:r>
                <a:r>
                  <a:rPr lang="en-US" sz="2200" dirty="0">
                    <a:solidFill>
                      <a:srgbClr val="000000"/>
                    </a:solidFill>
                  </a:rPr>
                  <a:t>–</a:t>
                </a:r>
                <a:r>
                  <a:rPr kumimoji="0" lang="en-US" sz="2200" b="0" i="0" u="none" strike="noStrike" kern="1200" cap="none" spc="0" normalizeH="0" baseline="0" noProof="0" dirty="0">
                    <a:ln>
                      <a:noFill/>
                    </a:ln>
                    <a:solidFill>
                      <a:srgbClr val="000000"/>
                    </a:solidFill>
                    <a:effectLst/>
                    <a:uLnTx/>
                    <a:uFillTx/>
                    <a:latin typeface="Times New Roman"/>
                  </a:rPr>
                  <a:t> dwell time at minimum load</a:t>
                </a:r>
              </a:p>
              <a:p>
                <a:pPr marL="285750" marR="0" lvl="0" indent="-285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2200" dirty="0">
                    <a:solidFill>
                      <a:srgbClr val="000000"/>
                    </a:solidFill>
                    <a:latin typeface="Times New Roman"/>
                  </a:rPr>
                  <a:t>Ramp rate – the magnitude of the slope for ramping between cycle extrema</a:t>
                </a:r>
              </a:p>
              <a:p>
                <a:pPr marL="285750" indent="-285750">
                  <a:spcBef>
                    <a:spcPts val="200"/>
                  </a:spcBef>
                  <a:spcAft>
                    <a:spcPts val="200"/>
                  </a:spcAft>
                  <a:buFont typeface="Arial" panose="020B0604020202020204" pitchFamily="34" charset="0"/>
                  <a:buChar char="•"/>
                  <a:defRPr/>
                </a:pPr>
                <a:r>
                  <a:rPr kumimoji="0" lang="en-US" sz="2200" b="0" i="0" u="none" strike="noStrike" kern="1200" cap="none" spc="0" normalizeH="0" baseline="0" noProof="0" dirty="0">
                    <a:ln>
                      <a:noFill/>
                    </a:ln>
                    <a:solidFill>
                      <a:srgbClr val="000000"/>
                    </a:solidFill>
                    <a:effectLst/>
                    <a:uLnTx/>
                    <a:uFillTx/>
                    <a:latin typeface="Times New Roman"/>
                  </a:rPr>
                  <a:t>Duration </a:t>
                </a:r>
                <a:r>
                  <a:rPr lang="en-US" sz="2200" dirty="0">
                    <a:solidFill>
                      <a:srgbClr val="000000"/>
                    </a:solidFill>
                    <a:latin typeface="Times New Roman"/>
                  </a:rPr>
                  <a:t>– the total length of time of the cycle</a:t>
                </a:r>
              </a:p>
              <a:p>
                <a:pPr marL="285750" lvl="0" indent="-285750">
                  <a:spcBef>
                    <a:spcPts val="200"/>
                  </a:spcBef>
                  <a:spcAft>
                    <a:spcPts val="200"/>
                  </a:spcAft>
                  <a:buFont typeface="Arial" panose="020B0604020202020204" pitchFamily="34" charset="0"/>
                  <a:buChar char="•"/>
                  <a:defRPr/>
                </a:pP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𝑛</m:t>
                        </m:r>
                      </m:e>
                      <m:sub>
                        <m:r>
                          <a:rPr lang="en-US" sz="2200" b="0" i="1" smtClean="0">
                            <a:latin typeface="Cambria Math" panose="02040503050406030204" pitchFamily="18" charset="0"/>
                          </a:rPr>
                          <m:t>𝑅</m:t>
                        </m:r>
                      </m:sub>
                    </m:sSub>
                  </m:oMath>
                </a14:m>
                <a:r>
                  <a:rPr lang="en-US" sz="2200" dirty="0">
                    <a:solidFill>
                      <a:srgbClr val="000000"/>
                    </a:solidFill>
                    <a:latin typeface="Times New Roman"/>
                  </a:rPr>
                  <a:t> – the number of instances of ramping between cycle extrema and mean (or vice-versa)</a:t>
                </a:r>
              </a:p>
              <a:p>
                <a:pPr marL="285750" lvl="0" indent="-285750">
                  <a:spcBef>
                    <a:spcPts val="200"/>
                  </a:spcBef>
                  <a:spcAft>
                    <a:spcPts val="200"/>
                  </a:spcAft>
                  <a:buFont typeface="Arial" panose="020B0604020202020204" pitchFamily="34" charset="0"/>
                  <a:buChar char="•"/>
                  <a:defRPr/>
                </a:pPr>
                <a14:m>
                  <m:oMath xmlns:m="http://schemas.openxmlformats.org/officeDocument/2006/math">
                    <m:sSub>
                      <m:sSubPr>
                        <m:ctrlPr>
                          <a:rPr lang="en-US" sz="2200" i="1">
                            <a:latin typeface="Cambria Math" panose="02040503050406030204" pitchFamily="18" charset="0"/>
                          </a:rPr>
                        </m:ctrlPr>
                      </m:sSubPr>
                      <m:e>
                        <m:r>
                          <a:rPr lang="en-US" sz="2200" b="0" i="1" smtClean="0">
                            <a:latin typeface="Cambria Math" panose="02040503050406030204" pitchFamily="18" charset="0"/>
                          </a:rPr>
                          <m:t>𝐷</m:t>
                        </m:r>
                      </m:e>
                      <m:sub>
                        <m:r>
                          <a:rPr lang="en-US" sz="2200" i="1">
                            <a:latin typeface="Cambria Math" panose="02040503050406030204" pitchFamily="18" charset="0"/>
                          </a:rPr>
                          <m:t>𝑓</m:t>
                        </m:r>
                      </m:sub>
                    </m:sSub>
                  </m:oMath>
                </a14:m>
                <a:r>
                  <a:rPr lang="en-US" sz="2200" dirty="0">
                    <a:solidFill>
                      <a:srgbClr val="000000"/>
                    </a:solidFill>
                    <a:latin typeface="Times New Roman"/>
                  </a:rPr>
                  <a:t> –</a:t>
                </a:r>
                <a:r>
                  <a:rPr kumimoji="0" lang="en-US" sz="2200" b="0" i="0" u="none" strike="noStrike" kern="1200" cap="none" spc="0" normalizeH="0" baseline="0" noProof="0" dirty="0">
                    <a:ln>
                      <a:noFill/>
                    </a:ln>
                    <a:solidFill>
                      <a:srgbClr val="000000"/>
                    </a:solidFill>
                    <a:effectLst/>
                    <a:uLnTx/>
                    <a:uFillTx/>
                    <a:latin typeface="Times New Roman"/>
                  </a:rPr>
                  <a:t> the fraction</a:t>
                </a:r>
                <a:r>
                  <a:rPr kumimoji="0" lang="en-US" sz="2200" b="0" i="0" u="none" strike="noStrike" kern="1200" cap="none" spc="0" normalizeH="0" noProof="0" dirty="0">
                    <a:ln>
                      <a:noFill/>
                    </a:ln>
                    <a:solidFill>
                      <a:srgbClr val="000000"/>
                    </a:solidFill>
                    <a:effectLst/>
                    <a:uLnTx/>
                    <a:uFillTx/>
                    <a:latin typeface="Times New Roman"/>
                  </a:rPr>
                  <a:t> of the cycle duration dwelling</a:t>
                </a:r>
                <a:endParaRPr kumimoji="0" lang="en-US" sz="2200" b="0" i="0" u="none" strike="noStrike" kern="1200" cap="none" spc="0" normalizeH="0" baseline="0" noProof="0" dirty="0">
                  <a:ln>
                    <a:noFill/>
                  </a:ln>
                  <a:solidFill>
                    <a:srgbClr val="000000"/>
                  </a:solidFill>
                  <a:effectLst/>
                  <a:uLnTx/>
                  <a:uFillTx/>
                  <a:latin typeface="Times New Roman"/>
                </a:endParaRPr>
              </a:p>
            </p:txBody>
          </p:sp>
        </mc:Choice>
        <mc:Fallback xmlns="">
          <p:sp>
            <p:nvSpPr>
              <p:cNvPr id="3" name="TextBox 2">
                <a:extLst>
                  <a:ext uri="{FF2B5EF4-FFF2-40B4-BE49-F238E27FC236}">
                    <a16:creationId xmlns:a16="http://schemas.microsoft.com/office/drawing/2014/main" id="{422D96BC-902A-4D08-8871-9E9356E95B9E}"/>
                  </a:ext>
                </a:extLst>
              </p:cNvPr>
              <p:cNvSpPr txBox="1">
                <a:spLocks noRot="1" noChangeAspect="1" noMove="1" noResize="1" noEditPoints="1" noAdjustHandles="1" noChangeArrowheads="1" noChangeShapeType="1" noTextEdit="1"/>
              </p:cNvSpPr>
              <p:nvPr/>
            </p:nvSpPr>
            <p:spPr>
              <a:xfrm>
                <a:off x="6254374" y="969300"/>
                <a:ext cx="5966396" cy="3893630"/>
              </a:xfrm>
              <a:prstGeom prst="rect">
                <a:avLst/>
              </a:prstGeom>
              <a:blipFill>
                <a:blip r:embed="rId8"/>
                <a:stretch>
                  <a:fillRect l="-1226" t="-1095" b="-1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13C8C6D-B79B-4583-89DE-0AD8D3541417}"/>
                  </a:ext>
                </a:extLst>
              </p:cNvPr>
              <p:cNvSpPr txBox="1"/>
              <p:nvPr/>
            </p:nvSpPr>
            <p:spPr>
              <a:xfrm>
                <a:off x="6378884" y="5594534"/>
                <a:ext cx="5579165" cy="8075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𝑅𝑎𝑚𝑝</m:t>
                      </m:r>
                      <m:r>
                        <a:rPr lang="en-US" sz="2400" b="0" i="1" smtClean="0">
                          <a:latin typeface="Cambria Math" panose="02040503050406030204" pitchFamily="18" charset="0"/>
                        </a:rPr>
                        <m:t> </m:t>
                      </m:r>
                      <m:r>
                        <a:rPr lang="en-US" sz="2400" b="0" i="1" smtClean="0">
                          <a:latin typeface="Cambria Math" panose="02040503050406030204" pitchFamily="18" charset="0"/>
                        </a:rPr>
                        <m:t>𝑟𝑎𝑡𝑒</m:t>
                      </m:r>
                      <m:r>
                        <a:rPr lang="en-US" sz="2400" b="0" i="1" smtClean="0">
                          <a:latin typeface="Cambria Math" panose="02040503050406030204" pitchFamily="18" charset="0"/>
                        </a:rPr>
                        <m:t>=</m:t>
                      </m:r>
                      <m:f>
                        <m:fPr>
                          <m:ctrlPr>
                            <a:rPr lang="en-US" sz="2400" i="1">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𝑅</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1−</m:t>
                              </m:r>
                              <m:r>
                                <a:rPr lang="en-US" sz="2400" b="0" i="1" smtClean="0">
                                  <a:latin typeface="Cambria Math" panose="02040503050406030204" pitchFamily="18" charset="0"/>
                                </a:rPr>
                                <m:t>𝐷</m:t>
                              </m:r>
                            </m:e>
                            <m:sub>
                              <m:r>
                                <a:rPr lang="en-US" sz="2400" b="0" i="1" smtClean="0">
                                  <a:latin typeface="Cambria Math" panose="02040503050406030204" pitchFamily="18" charset="0"/>
                                </a:rPr>
                                <m:t>𝑓</m:t>
                              </m:r>
                            </m:sub>
                          </m:sSub>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𝑚𝑎𝑥</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𝑚𝑒𝑎𝑛</m:t>
                              </m:r>
                            </m:sub>
                          </m:sSub>
                          <m:r>
                            <a:rPr lang="en-US" sz="2400" i="1">
                              <a:latin typeface="Cambria Math" panose="02040503050406030204" pitchFamily="18" charset="0"/>
                            </a:rPr>
                            <m:t>)</m:t>
                          </m:r>
                        </m:num>
                        <m:den>
                          <m:r>
                            <a:rPr lang="en-US" sz="2400" i="1">
                              <a:latin typeface="Cambria Math" panose="02040503050406030204" pitchFamily="18" charset="0"/>
                            </a:rPr>
                            <m:t>𝐷𝑢𝑟𝑎𝑡𝑖𝑜𝑛</m:t>
                          </m:r>
                        </m:den>
                      </m:f>
                    </m:oMath>
                  </m:oMathPara>
                </a14:m>
                <a:endParaRPr lang="en-US" sz="2400" dirty="0"/>
              </a:p>
            </p:txBody>
          </p:sp>
        </mc:Choice>
        <mc:Fallback xmlns="">
          <p:sp>
            <p:nvSpPr>
              <p:cNvPr id="39" name="TextBox 38">
                <a:extLst>
                  <a:ext uri="{FF2B5EF4-FFF2-40B4-BE49-F238E27FC236}">
                    <a16:creationId xmlns:a16="http://schemas.microsoft.com/office/drawing/2014/main" id="{313C8C6D-B79B-4583-89DE-0AD8D3541417}"/>
                  </a:ext>
                </a:extLst>
              </p:cNvPr>
              <p:cNvSpPr txBox="1">
                <a:spLocks noRot="1" noChangeAspect="1" noMove="1" noResize="1" noEditPoints="1" noAdjustHandles="1" noChangeArrowheads="1" noChangeShapeType="1" noTextEdit="1"/>
              </p:cNvSpPr>
              <p:nvPr/>
            </p:nvSpPr>
            <p:spPr>
              <a:xfrm>
                <a:off x="6378884" y="5594534"/>
                <a:ext cx="5579165" cy="807593"/>
              </a:xfrm>
              <a:prstGeom prst="rect">
                <a:avLst/>
              </a:prstGeom>
              <a:blipFill>
                <a:blip r:embed="rId9"/>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CAF504C-4396-458B-A5F9-58326112B7C2}"/>
              </a:ext>
            </a:extLst>
          </p:cNvPr>
          <p:cNvSpPr txBox="1"/>
          <p:nvPr/>
        </p:nvSpPr>
        <p:spPr>
          <a:xfrm>
            <a:off x="6463907" y="4806396"/>
            <a:ext cx="4220901" cy="769441"/>
          </a:xfrm>
          <a:prstGeom prst="rect">
            <a:avLst/>
          </a:prstGeom>
          <a:noFill/>
        </p:spPr>
        <p:txBody>
          <a:bodyPr wrap="square" rtlCol="0">
            <a:spAutoFit/>
          </a:bodyPr>
          <a:lstStyle/>
          <a:p>
            <a:r>
              <a:rPr lang="en-US" sz="2200" b="1" dirty="0"/>
              <a:t>Equation for calculating ramp rate (if not otherwise specified):</a:t>
            </a:r>
          </a:p>
        </p:txBody>
      </p:sp>
    </p:spTree>
    <p:extLst>
      <p:ext uri="{BB962C8B-B14F-4D97-AF65-F5344CB8AC3E}">
        <p14:creationId xmlns:p14="http://schemas.microsoft.com/office/powerpoint/2010/main" val="3620232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B8BF8-8806-42E4-B749-F943F0E95828}"/>
              </a:ext>
            </a:extLst>
          </p:cNvPr>
          <p:cNvSpPr>
            <a:spLocks noGrp="1"/>
          </p:cNvSpPr>
          <p:nvPr>
            <p:ph type="title"/>
          </p:nvPr>
        </p:nvSpPr>
        <p:spPr/>
        <p:txBody>
          <a:bodyPr/>
          <a:lstStyle/>
          <a:p>
            <a:r>
              <a:rPr lang="en-US" dirty="0"/>
              <a:t>Example of Load Cycle Ramp Rate Calculation</a:t>
            </a:r>
          </a:p>
        </p:txBody>
      </p:sp>
      <p:cxnSp>
        <p:nvCxnSpPr>
          <p:cNvPr id="5" name="Straight Arrow Connector 4">
            <a:extLst>
              <a:ext uri="{FF2B5EF4-FFF2-40B4-BE49-F238E27FC236}">
                <a16:creationId xmlns:a16="http://schemas.microsoft.com/office/drawing/2014/main" id="{4573BD41-F0C6-4CCA-9D18-C0C9B69CE1BB}"/>
              </a:ext>
            </a:extLst>
          </p:cNvPr>
          <p:cNvCxnSpPr/>
          <p:nvPr/>
        </p:nvCxnSpPr>
        <p:spPr bwMode="auto">
          <a:xfrm flipH="1" flipV="1">
            <a:off x="264597" y="1439965"/>
            <a:ext cx="0" cy="4418721"/>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a:extLst>
              <a:ext uri="{FF2B5EF4-FFF2-40B4-BE49-F238E27FC236}">
                <a16:creationId xmlns:a16="http://schemas.microsoft.com/office/drawing/2014/main" id="{323D371A-1B23-4E12-9FC5-EC2CE82C69BD}"/>
              </a:ext>
            </a:extLst>
          </p:cNvPr>
          <p:cNvCxnSpPr/>
          <p:nvPr/>
        </p:nvCxnSpPr>
        <p:spPr bwMode="auto">
          <a:xfrm>
            <a:off x="253808" y="5858686"/>
            <a:ext cx="6246055" cy="0"/>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Box 7">
            <a:extLst>
              <a:ext uri="{FF2B5EF4-FFF2-40B4-BE49-F238E27FC236}">
                <a16:creationId xmlns:a16="http://schemas.microsoft.com/office/drawing/2014/main" id="{564C250A-D3A4-473A-A74E-E5C7B6C9846D}"/>
              </a:ext>
            </a:extLst>
          </p:cNvPr>
          <p:cNvSpPr txBox="1"/>
          <p:nvPr/>
        </p:nvSpPr>
        <p:spPr>
          <a:xfrm>
            <a:off x="6342430" y="5858686"/>
            <a:ext cx="8440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a:ea typeface="+mn-ea"/>
                <a:cs typeface="+mn-cs"/>
              </a:rPr>
              <a:t>Time</a:t>
            </a:r>
          </a:p>
        </p:txBody>
      </p:sp>
      <p:sp>
        <p:nvSpPr>
          <p:cNvPr id="9" name="TextBox 8">
            <a:extLst>
              <a:ext uri="{FF2B5EF4-FFF2-40B4-BE49-F238E27FC236}">
                <a16:creationId xmlns:a16="http://schemas.microsoft.com/office/drawing/2014/main" id="{07755205-07D1-43C8-ACDD-2DE0C83FBA46}"/>
              </a:ext>
            </a:extLst>
          </p:cNvPr>
          <p:cNvSpPr txBox="1"/>
          <p:nvPr/>
        </p:nvSpPr>
        <p:spPr>
          <a:xfrm>
            <a:off x="28770" y="972694"/>
            <a:ext cx="86950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a:ea typeface="+mn-ea"/>
                <a:cs typeface="+mn-cs"/>
              </a:rPr>
              <a:t>Load</a:t>
            </a:r>
          </a:p>
        </p:txBody>
      </p:sp>
      <p:cxnSp>
        <p:nvCxnSpPr>
          <p:cNvPr id="14" name="Straight Connector 13">
            <a:extLst>
              <a:ext uri="{FF2B5EF4-FFF2-40B4-BE49-F238E27FC236}">
                <a16:creationId xmlns:a16="http://schemas.microsoft.com/office/drawing/2014/main" id="{BC0D4BF6-9AD0-4698-9EE5-70BEBBE023E4}"/>
              </a:ext>
            </a:extLst>
          </p:cNvPr>
          <p:cNvCxnSpPr/>
          <p:nvPr/>
        </p:nvCxnSpPr>
        <p:spPr bwMode="auto">
          <a:xfrm flipV="1">
            <a:off x="264597" y="2594981"/>
            <a:ext cx="295422" cy="1012875"/>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a:extLst>
              <a:ext uri="{FF2B5EF4-FFF2-40B4-BE49-F238E27FC236}">
                <a16:creationId xmlns:a16="http://schemas.microsoft.com/office/drawing/2014/main" id="{914EEAE9-2497-4BA3-9190-491DA6B32AE7}"/>
              </a:ext>
            </a:extLst>
          </p:cNvPr>
          <p:cNvCxnSpPr>
            <a:cxnSpLocks/>
          </p:cNvCxnSpPr>
          <p:nvPr/>
        </p:nvCxnSpPr>
        <p:spPr bwMode="auto">
          <a:xfrm>
            <a:off x="560019" y="2594981"/>
            <a:ext cx="1917895"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a:extLst>
              <a:ext uri="{FF2B5EF4-FFF2-40B4-BE49-F238E27FC236}">
                <a16:creationId xmlns:a16="http://schemas.microsoft.com/office/drawing/2014/main" id="{3FAAAE91-8200-40FC-B536-91E14D0460E1}"/>
              </a:ext>
            </a:extLst>
          </p:cNvPr>
          <p:cNvCxnSpPr>
            <a:cxnSpLocks/>
          </p:cNvCxnSpPr>
          <p:nvPr/>
        </p:nvCxnSpPr>
        <p:spPr bwMode="auto">
          <a:xfrm>
            <a:off x="2477914" y="2594981"/>
            <a:ext cx="292608" cy="2025747"/>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a:extLst>
              <a:ext uri="{FF2B5EF4-FFF2-40B4-BE49-F238E27FC236}">
                <a16:creationId xmlns:a16="http://schemas.microsoft.com/office/drawing/2014/main" id="{4B39D1F3-EF6D-4D82-9494-23862B5A50C4}"/>
              </a:ext>
            </a:extLst>
          </p:cNvPr>
          <p:cNvCxnSpPr>
            <a:cxnSpLocks/>
          </p:cNvCxnSpPr>
          <p:nvPr/>
        </p:nvCxnSpPr>
        <p:spPr bwMode="auto">
          <a:xfrm>
            <a:off x="2770522" y="4620728"/>
            <a:ext cx="1927272"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a:extLst>
              <a:ext uri="{FF2B5EF4-FFF2-40B4-BE49-F238E27FC236}">
                <a16:creationId xmlns:a16="http://schemas.microsoft.com/office/drawing/2014/main" id="{3C6767EC-0C83-425A-AD2E-7C6B6C0E3AC6}"/>
              </a:ext>
            </a:extLst>
          </p:cNvPr>
          <p:cNvCxnSpPr>
            <a:cxnSpLocks/>
          </p:cNvCxnSpPr>
          <p:nvPr/>
        </p:nvCxnSpPr>
        <p:spPr bwMode="auto">
          <a:xfrm flipV="1">
            <a:off x="4697794" y="3588765"/>
            <a:ext cx="292608" cy="1031963"/>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90CC7F08-F390-4AE2-BF49-443F33F2F00E}"/>
              </a:ext>
            </a:extLst>
          </p:cNvPr>
          <p:cNvCxnSpPr/>
          <p:nvPr/>
        </p:nvCxnSpPr>
        <p:spPr bwMode="auto">
          <a:xfrm>
            <a:off x="264597" y="1703767"/>
            <a:ext cx="4728619" cy="0"/>
          </a:xfrm>
          <a:prstGeom prst="straightConnector1">
            <a:avLst/>
          </a:prstGeom>
          <a:noFill/>
          <a:ln w="38100" cap="flat" cmpd="sng" algn="ctr">
            <a:solidFill>
              <a:schemeClr val="tx1"/>
            </a:solidFill>
            <a:prstDash val="sysDash"/>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a:extLst>
              <a:ext uri="{FF2B5EF4-FFF2-40B4-BE49-F238E27FC236}">
                <a16:creationId xmlns:a16="http://schemas.microsoft.com/office/drawing/2014/main" id="{D80E1D37-F261-47CE-A39E-31B612070B85}"/>
              </a:ext>
            </a:extLst>
          </p:cNvPr>
          <p:cNvSpPr txBox="1"/>
          <p:nvPr/>
        </p:nvSpPr>
        <p:spPr>
          <a:xfrm>
            <a:off x="2010866" y="1228068"/>
            <a:ext cx="151931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a:ea typeface="+mn-ea"/>
                <a:cs typeface="+mn-cs"/>
              </a:rPr>
              <a:t>Duration</a:t>
            </a:r>
          </a:p>
        </p:txBody>
      </p:sp>
      <p:cxnSp>
        <p:nvCxnSpPr>
          <p:cNvPr id="32" name="Straight Connector 31">
            <a:extLst>
              <a:ext uri="{FF2B5EF4-FFF2-40B4-BE49-F238E27FC236}">
                <a16:creationId xmlns:a16="http://schemas.microsoft.com/office/drawing/2014/main" id="{B8D667AD-59BF-4B1F-A13F-EE8D4D036959}"/>
              </a:ext>
            </a:extLst>
          </p:cNvPr>
          <p:cNvCxnSpPr>
            <a:cxnSpLocks/>
          </p:cNvCxnSpPr>
          <p:nvPr/>
        </p:nvCxnSpPr>
        <p:spPr bwMode="auto">
          <a:xfrm>
            <a:off x="463524" y="2944863"/>
            <a:ext cx="0" cy="323557"/>
          </a:xfrm>
          <a:prstGeom prst="line">
            <a:avLst/>
          </a:prstGeom>
          <a:noFill/>
          <a:ln w="19050" cap="flat" cmpd="sng" algn="ctr">
            <a:solidFill>
              <a:schemeClr val="tx1"/>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Connector 33">
            <a:extLst>
              <a:ext uri="{FF2B5EF4-FFF2-40B4-BE49-F238E27FC236}">
                <a16:creationId xmlns:a16="http://schemas.microsoft.com/office/drawing/2014/main" id="{FC659555-AE15-4CC1-B026-9C56A46AD962}"/>
              </a:ext>
            </a:extLst>
          </p:cNvPr>
          <p:cNvCxnSpPr>
            <a:cxnSpLocks/>
          </p:cNvCxnSpPr>
          <p:nvPr/>
        </p:nvCxnSpPr>
        <p:spPr bwMode="auto">
          <a:xfrm flipH="1">
            <a:off x="368258" y="3268420"/>
            <a:ext cx="95266" cy="0"/>
          </a:xfrm>
          <a:prstGeom prst="line">
            <a:avLst/>
          </a:prstGeom>
          <a:noFill/>
          <a:ln w="19050" cap="flat" cmpd="sng" algn="ctr">
            <a:solidFill>
              <a:schemeClr val="tx1"/>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a:extLst>
              <a:ext uri="{FF2B5EF4-FFF2-40B4-BE49-F238E27FC236}">
                <a16:creationId xmlns:a16="http://schemas.microsoft.com/office/drawing/2014/main" id="{09DFD828-7FEB-4AB7-8F89-633CD920093B}"/>
              </a:ext>
            </a:extLst>
          </p:cNvPr>
          <p:cNvCxnSpPr>
            <a:cxnSpLocks/>
          </p:cNvCxnSpPr>
          <p:nvPr/>
        </p:nvCxnSpPr>
        <p:spPr bwMode="auto">
          <a:xfrm>
            <a:off x="4932664" y="3857206"/>
            <a:ext cx="0" cy="323557"/>
          </a:xfrm>
          <a:prstGeom prst="line">
            <a:avLst/>
          </a:prstGeom>
          <a:noFill/>
          <a:ln w="19050" cap="flat" cmpd="sng" algn="ctr">
            <a:solidFill>
              <a:schemeClr val="tx1"/>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a:extLst>
              <a:ext uri="{FF2B5EF4-FFF2-40B4-BE49-F238E27FC236}">
                <a16:creationId xmlns:a16="http://schemas.microsoft.com/office/drawing/2014/main" id="{43771483-00C3-483B-B3B9-AA109252C308}"/>
              </a:ext>
            </a:extLst>
          </p:cNvPr>
          <p:cNvCxnSpPr>
            <a:cxnSpLocks/>
          </p:cNvCxnSpPr>
          <p:nvPr/>
        </p:nvCxnSpPr>
        <p:spPr bwMode="auto">
          <a:xfrm flipH="1">
            <a:off x="4837398" y="4180763"/>
            <a:ext cx="95266" cy="0"/>
          </a:xfrm>
          <a:prstGeom prst="line">
            <a:avLst/>
          </a:prstGeom>
          <a:noFill/>
          <a:ln w="19050" cap="flat" cmpd="sng" algn="ctr">
            <a:solidFill>
              <a:schemeClr val="tx1"/>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TextBox 41">
            <a:extLst>
              <a:ext uri="{FF2B5EF4-FFF2-40B4-BE49-F238E27FC236}">
                <a16:creationId xmlns:a16="http://schemas.microsoft.com/office/drawing/2014/main" id="{6309ED91-76FD-49AE-AD99-62C5A0547164}"/>
              </a:ext>
            </a:extLst>
          </p:cNvPr>
          <p:cNvSpPr txBox="1"/>
          <p:nvPr/>
        </p:nvSpPr>
        <p:spPr>
          <a:xfrm>
            <a:off x="4968368" y="3667600"/>
            <a:ext cx="107908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a:ea typeface="+mn-ea"/>
                <a:cs typeface="+mn-cs"/>
              </a:rPr>
              <a:t>Ramp rate</a:t>
            </a:r>
          </a:p>
        </p:txBody>
      </p:sp>
      <p:cxnSp>
        <p:nvCxnSpPr>
          <p:cNvPr id="43" name="Straight Arrow Connector 42">
            <a:extLst>
              <a:ext uri="{FF2B5EF4-FFF2-40B4-BE49-F238E27FC236}">
                <a16:creationId xmlns:a16="http://schemas.microsoft.com/office/drawing/2014/main" id="{D516D7DA-82F2-4192-9381-39BC6D471DBB}"/>
              </a:ext>
            </a:extLst>
          </p:cNvPr>
          <p:cNvCxnSpPr/>
          <p:nvPr/>
        </p:nvCxnSpPr>
        <p:spPr bwMode="auto">
          <a:xfrm>
            <a:off x="264597" y="3569677"/>
            <a:ext cx="4728619" cy="0"/>
          </a:xfrm>
          <a:prstGeom prst="straightConnector1">
            <a:avLst/>
          </a:prstGeom>
          <a:noFill/>
          <a:ln w="38100" cap="flat" cmpd="sng" algn="ctr">
            <a:solidFill>
              <a:schemeClr val="tx1"/>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3BD75C0-980D-4729-8871-8636F86C2D1A}"/>
                  </a:ext>
                </a:extLst>
              </p:cNvPr>
              <p:cNvSpPr txBox="1"/>
              <p:nvPr/>
            </p:nvSpPr>
            <p:spPr>
              <a:xfrm>
                <a:off x="2583662" y="2342915"/>
                <a:ext cx="80231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L</m:t>
                          </m:r>
                        </m:e>
                        <m:sub>
                          <m:r>
                            <m:rPr>
                              <m:sty m:val="p"/>
                            </m:rP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max</m:t>
                          </m:r>
                        </m:sub>
                      </m:sSub>
                    </m:oMath>
                  </m:oMathPara>
                </a14:m>
                <a:endParaRPr kumimoji="0" lang="en-US" sz="3200" b="0" i="0" u="none" strike="noStrike" kern="1200" cap="none" spc="0" normalizeH="0" baseline="0" noProof="0" dirty="0">
                  <a:ln>
                    <a:noFill/>
                  </a:ln>
                  <a:solidFill>
                    <a:srgbClr val="000000"/>
                  </a:solidFill>
                  <a:effectLst/>
                  <a:uLnTx/>
                  <a:uFillTx/>
                  <a:latin typeface="Times New Roman"/>
                  <a:ea typeface="+mn-ea"/>
                  <a:cs typeface="+mn-cs"/>
                </a:endParaRPr>
              </a:p>
            </p:txBody>
          </p:sp>
        </mc:Choice>
        <mc:Fallback xmlns="">
          <p:sp>
            <p:nvSpPr>
              <p:cNvPr id="48" name="TextBox 47">
                <a:extLst>
                  <a:ext uri="{FF2B5EF4-FFF2-40B4-BE49-F238E27FC236}">
                    <a16:creationId xmlns:a16="http://schemas.microsoft.com/office/drawing/2014/main" id="{43BD75C0-980D-4729-8871-8636F86C2D1A}"/>
                  </a:ext>
                </a:extLst>
              </p:cNvPr>
              <p:cNvSpPr txBox="1">
                <a:spLocks noRot="1" noChangeAspect="1" noMove="1" noResize="1" noEditPoints="1" noAdjustHandles="1" noChangeArrowheads="1" noChangeShapeType="1" noTextEdit="1"/>
              </p:cNvSpPr>
              <p:nvPr/>
            </p:nvSpPr>
            <p:spPr>
              <a:xfrm>
                <a:off x="2583662" y="2342915"/>
                <a:ext cx="802319" cy="584775"/>
              </a:xfrm>
              <a:prstGeom prst="rect">
                <a:avLst/>
              </a:prstGeom>
              <a:blipFill>
                <a:blip r:embed="rId2"/>
                <a:stretch>
                  <a:fillRect l="-6107"/>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196ACF12-3611-4AD8-BD5C-75F528702A88}"/>
              </a:ext>
            </a:extLst>
          </p:cNvPr>
          <p:cNvCxnSpPr>
            <a:cxnSpLocks/>
          </p:cNvCxnSpPr>
          <p:nvPr/>
        </p:nvCxnSpPr>
        <p:spPr bwMode="auto">
          <a:xfrm>
            <a:off x="2000077" y="2617935"/>
            <a:ext cx="0" cy="2002793"/>
          </a:xfrm>
          <a:prstGeom prst="straightConnector1">
            <a:avLst/>
          </a:prstGeom>
          <a:noFill/>
          <a:ln w="38100" cap="flat" cmpd="sng" algn="ctr">
            <a:solidFill>
              <a:schemeClr val="tx1"/>
            </a:solidFill>
            <a:prstDash val="dash"/>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A6DF6F0-846E-4C32-BFCB-26961D632A25}"/>
                  </a:ext>
                </a:extLst>
              </p:cNvPr>
              <p:cNvSpPr txBox="1"/>
              <p:nvPr/>
            </p:nvSpPr>
            <p:spPr>
              <a:xfrm>
                <a:off x="1003856" y="3679704"/>
                <a:ext cx="10302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m:t>
                      </m:r>
                    </m:oMath>
                  </m:oMathPara>
                </a14:m>
                <a:endParaRPr kumimoji="0" lang="en-US" sz="3200" b="0" i="0" u="none" strike="noStrike" kern="1200" cap="none" spc="0" normalizeH="0" baseline="0" noProof="0" dirty="0">
                  <a:ln>
                    <a:noFill/>
                  </a:ln>
                  <a:solidFill>
                    <a:srgbClr val="000000"/>
                  </a:solidFill>
                  <a:effectLst/>
                  <a:uLnTx/>
                  <a:uFillTx/>
                  <a:latin typeface="Times New Roman"/>
                  <a:ea typeface="+mn-ea"/>
                  <a:cs typeface="+mn-cs"/>
                </a:endParaRPr>
              </a:p>
            </p:txBody>
          </p:sp>
        </mc:Choice>
        <mc:Fallback xmlns="">
          <p:sp>
            <p:nvSpPr>
              <p:cNvPr id="51" name="TextBox 50">
                <a:extLst>
                  <a:ext uri="{FF2B5EF4-FFF2-40B4-BE49-F238E27FC236}">
                    <a16:creationId xmlns:a16="http://schemas.microsoft.com/office/drawing/2014/main" id="{0A6DF6F0-846E-4C32-BFCB-26961D632A25}"/>
                  </a:ext>
                </a:extLst>
              </p:cNvPr>
              <p:cNvSpPr txBox="1">
                <a:spLocks noRot="1" noChangeAspect="1" noMove="1" noResize="1" noEditPoints="1" noAdjustHandles="1" noChangeArrowheads="1" noChangeShapeType="1" noTextEdit="1"/>
              </p:cNvSpPr>
              <p:nvPr/>
            </p:nvSpPr>
            <p:spPr>
              <a:xfrm>
                <a:off x="1003856" y="3679704"/>
                <a:ext cx="1030220" cy="584775"/>
              </a:xfrm>
              <a:prstGeom prst="rect">
                <a:avLst/>
              </a:prstGeom>
              <a:blipFill>
                <a:blip r:embed="rId3"/>
                <a:stretch>
                  <a:fillRect/>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B4800940-A335-4534-8A7D-C4D943B0CAAF}"/>
              </a:ext>
            </a:extLst>
          </p:cNvPr>
          <p:cNvCxnSpPr>
            <a:cxnSpLocks/>
          </p:cNvCxnSpPr>
          <p:nvPr/>
        </p:nvCxnSpPr>
        <p:spPr bwMode="auto">
          <a:xfrm>
            <a:off x="2770522" y="4945006"/>
            <a:ext cx="1938062" cy="0"/>
          </a:xfrm>
          <a:prstGeom prst="straightConnector1">
            <a:avLst/>
          </a:prstGeom>
          <a:noFill/>
          <a:ln w="38100" cap="flat" cmpd="sng" algn="ctr">
            <a:solidFill>
              <a:schemeClr val="tx1"/>
            </a:solidFill>
            <a:prstDash val="sysDash"/>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50187EC-D7EF-4910-991D-8D6836FF1203}"/>
                  </a:ext>
                </a:extLst>
              </p:cNvPr>
              <p:cNvSpPr txBox="1"/>
              <p:nvPr/>
            </p:nvSpPr>
            <p:spPr>
              <a:xfrm>
                <a:off x="4845742" y="4318871"/>
                <a:ext cx="80231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L</m:t>
                          </m:r>
                        </m:e>
                        <m:sub>
                          <m:r>
                            <m:rPr>
                              <m:sty m:val="p"/>
                            </m:rP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min</m:t>
                          </m:r>
                        </m:sub>
                      </m:sSub>
                    </m:oMath>
                  </m:oMathPara>
                </a14:m>
                <a:endParaRPr kumimoji="0" lang="en-US" sz="3200" b="0" i="0" u="none" strike="noStrike" kern="1200" cap="none" spc="0" normalizeH="0" baseline="0" noProof="0" dirty="0">
                  <a:ln>
                    <a:noFill/>
                  </a:ln>
                  <a:solidFill>
                    <a:srgbClr val="000000"/>
                  </a:solidFill>
                  <a:effectLst/>
                  <a:uLnTx/>
                  <a:uFillTx/>
                  <a:latin typeface="Times New Roman"/>
                  <a:ea typeface="+mn-ea"/>
                  <a:cs typeface="+mn-cs"/>
                </a:endParaRPr>
              </a:p>
            </p:txBody>
          </p:sp>
        </mc:Choice>
        <mc:Fallback xmlns="">
          <p:sp>
            <p:nvSpPr>
              <p:cNvPr id="28" name="TextBox 27">
                <a:extLst>
                  <a:ext uri="{FF2B5EF4-FFF2-40B4-BE49-F238E27FC236}">
                    <a16:creationId xmlns:a16="http://schemas.microsoft.com/office/drawing/2014/main" id="{450187EC-D7EF-4910-991D-8D6836FF1203}"/>
                  </a:ext>
                </a:extLst>
              </p:cNvPr>
              <p:cNvSpPr txBox="1">
                <a:spLocks noRot="1" noChangeAspect="1" noMove="1" noResize="1" noEditPoints="1" noAdjustHandles="1" noChangeArrowheads="1" noChangeShapeType="1" noTextEdit="1"/>
              </p:cNvSpPr>
              <p:nvPr/>
            </p:nvSpPr>
            <p:spPr>
              <a:xfrm>
                <a:off x="4845742" y="4318871"/>
                <a:ext cx="802319" cy="584775"/>
              </a:xfrm>
              <a:prstGeom prst="rect">
                <a:avLst/>
              </a:prstGeom>
              <a:blipFill>
                <a:blip r:embed="rId4"/>
                <a:stretch>
                  <a:fillRect l="-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546FAF6-F1FA-4942-8986-03C6D2EE5E7B}"/>
                  </a:ext>
                </a:extLst>
              </p:cNvPr>
              <p:cNvSpPr txBox="1"/>
              <p:nvPr/>
            </p:nvSpPr>
            <p:spPr>
              <a:xfrm>
                <a:off x="4744322" y="2962080"/>
                <a:ext cx="100653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L</m:t>
                          </m:r>
                        </m:e>
                        <m:sub>
                          <m:r>
                            <m:rPr>
                              <m:sty m:val="p"/>
                            </m:rP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mean</m:t>
                          </m:r>
                        </m:sub>
                      </m:sSub>
                    </m:oMath>
                  </m:oMathPara>
                </a14:m>
                <a:endParaRPr kumimoji="0" lang="en-US" sz="3200" b="0" i="0" u="none" strike="noStrike" kern="1200" cap="none" spc="0" normalizeH="0" baseline="0" noProof="0" dirty="0">
                  <a:ln>
                    <a:noFill/>
                  </a:ln>
                  <a:solidFill>
                    <a:srgbClr val="000000"/>
                  </a:solidFill>
                  <a:effectLst/>
                  <a:uLnTx/>
                  <a:uFillTx/>
                  <a:latin typeface="Times New Roman"/>
                  <a:ea typeface="+mn-ea"/>
                  <a:cs typeface="+mn-cs"/>
                </a:endParaRPr>
              </a:p>
            </p:txBody>
          </p:sp>
        </mc:Choice>
        <mc:Fallback xmlns="">
          <p:sp>
            <p:nvSpPr>
              <p:cNvPr id="31" name="TextBox 30">
                <a:extLst>
                  <a:ext uri="{FF2B5EF4-FFF2-40B4-BE49-F238E27FC236}">
                    <a16:creationId xmlns:a16="http://schemas.microsoft.com/office/drawing/2014/main" id="{6546FAF6-F1FA-4942-8986-03C6D2EE5E7B}"/>
                  </a:ext>
                </a:extLst>
              </p:cNvPr>
              <p:cNvSpPr txBox="1">
                <a:spLocks noRot="1" noChangeAspect="1" noMove="1" noResize="1" noEditPoints="1" noAdjustHandles="1" noChangeArrowheads="1" noChangeShapeType="1" noTextEdit="1"/>
              </p:cNvSpPr>
              <p:nvPr/>
            </p:nvSpPr>
            <p:spPr>
              <a:xfrm>
                <a:off x="4744322" y="2962080"/>
                <a:ext cx="1006530" cy="584775"/>
              </a:xfrm>
              <a:prstGeom prst="rect">
                <a:avLst/>
              </a:prstGeom>
              <a:blipFill>
                <a:blip r:embed="rId5"/>
                <a:stretch>
                  <a:fillRect l="-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2B7113F-25F2-4E7A-A2C4-075B15DD1368}"/>
                  </a:ext>
                </a:extLst>
              </p:cNvPr>
              <p:cNvSpPr txBox="1"/>
              <p:nvPr/>
            </p:nvSpPr>
            <p:spPr>
              <a:xfrm>
                <a:off x="3376835" y="4912171"/>
                <a:ext cx="802319" cy="6063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t</m:t>
                          </m:r>
                        </m:e>
                        <m:sub>
                          <m:r>
                            <m:rPr>
                              <m:sty m:val="p"/>
                            </m:rP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D</m:t>
                          </m:r>
                          <m: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min</m:t>
                          </m:r>
                        </m:sub>
                      </m:sSub>
                    </m:oMath>
                  </m:oMathPara>
                </a14:m>
                <a:endParaRPr kumimoji="0" lang="en-US" sz="3200" b="0" i="0" u="none" strike="noStrike" kern="1200" cap="none" spc="0" normalizeH="0" baseline="0" noProof="0" dirty="0">
                  <a:ln>
                    <a:noFill/>
                  </a:ln>
                  <a:solidFill>
                    <a:srgbClr val="000000"/>
                  </a:solidFill>
                  <a:effectLst/>
                  <a:uLnTx/>
                  <a:uFillTx/>
                  <a:latin typeface="Times New Roman"/>
                  <a:ea typeface="+mn-ea"/>
                  <a:cs typeface="+mn-cs"/>
                </a:endParaRPr>
              </a:p>
            </p:txBody>
          </p:sp>
        </mc:Choice>
        <mc:Fallback xmlns="">
          <p:sp>
            <p:nvSpPr>
              <p:cNvPr id="33" name="TextBox 32">
                <a:extLst>
                  <a:ext uri="{FF2B5EF4-FFF2-40B4-BE49-F238E27FC236}">
                    <a16:creationId xmlns:a16="http://schemas.microsoft.com/office/drawing/2014/main" id="{D2B7113F-25F2-4E7A-A2C4-075B15DD1368}"/>
                  </a:ext>
                </a:extLst>
              </p:cNvPr>
              <p:cNvSpPr txBox="1">
                <a:spLocks noRot="1" noChangeAspect="1" noMove="1" noResize="1" noEditPoints="1" noAdjustHandles="1" noChangeArrowheads="1" noChangeShapeType="1" noTextEdit="1"/>
              </p:cNvSpPr>
              <p:nvPr/>
            </p:nvSpPr>
            <p:spPr>
              <a:xfrm>
                <a:off x="3376835" y="4912171"/>
                <a:ext cx="802319" cy="606384"/>
              </a:xfrm>
              <a:prstGeom prst="rect">
                <a:avLst/>
              </a:prstGeom>
              <a:blipFill>
                <a:blip r:embed="rId6"/>
                <a:stretch>
                  <a:fillRect l="-18182" r="-3788"/>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C9D9A6BE-41E9-4016-A142-0BA7089F27FD}"/>
              </a:ext>
            </a:extLst>
          </p:cNvPr>
          <p:cNvCxnSpPr>
            <a:cxnSpLocks/>
          </p:cNvCxnSpPr>
          <p:nvPr/>
        </p:nvCxnSpPr>
        <p:spPr bwMode="auto">
          <a:xfrm>
            <a:off x="560019" y="2365237"/>
            <a:ext cx="1938062" cy="0"/>
          </a:xfrm>
          <a:prstGeom prst="straightConnector1">
            <a:avLst/>
          </a:prstGeom>
          <a:noFill/>
          <a:ln w="38100" cap="flat" cmpd="sng" algn="ctr">
            <a:solidFill>
              <a:schemeClr val="tx1"/>
            </a:solidFill>
            <a:prstDash val="sysDash"/>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F1C25DA-3A7E-4C1C-AB4D-AAF40C11D245}"/>
                  </a:ext>
                </a:extLst>
              </p:cNvPr>
              <p:cNvSpPr txBox="1"/>
              <p:nvPr/>
            </p:nvSpPr>
            <p:spPr>
              <a:xfrm>
                <a:off x="1164930" y="1745546"/>
                <a:ext cx="829518" cy="6063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t</m:t>
                          </m:r>
                        </m:e>
                        <m:sub>
                          <m:r>
                            <m:rPr>
                              <m:sty m:val="p"/>
                            </m:rP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D</m:t>
                          </m:r>
                          <m: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32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max</m:t>
                          </m:r>
                        </m:sub>
                      </m:sSub>
                    </m:oMath>
                  </m:oMathPara>
                </a14:m>
                <a:endParaRPr kumimoji="0" lang="en-US" sz="3200" b="0" i="0" u="none" strike="noStrike" kern="1200" cap="none" spc="0" normalizeH="0" baseline="0" noProof="0" dirty="0">
                  <a:ln>
                    <a:noFill/>
                  </a:ln>
                  <a:solidFill>
                    <a:srgbClr val="000000"/>
                  </a:solidFill>
                  <a:effectLst/>
                  <a:uLnTx/>
                  <a:uFillTx/>
                  <a:latin typeface="Times New Roman"/>
                  <a:ea typeface="+mn-ea"/>
                  <a:cs typeface="+mn-cs"/>
                </a:endParaRPr>
              </a:p>
            </p:txBody>
          </p:sp>
        </mc:Choice>
        <mc:Fallback xmlns="">
          <p:sp>
            <p:nvSpPr>
              <p:cNvPr id="38" name="TextBox 37">
                <a:extLst>
                  <a:ext uri="{FF2B5EF4-FFF2-40B4-BE49-F238E27FC236}">
                    <a16:creationId xmlns:a16="http://schemas.microsoft.com/office/drawing/2014/main" id="{FF1C25DA-3A7E-4C1C-AB4D-AAF40C11D245}"/>
                  </a:ext>
                </a:extLst>
              </p:cNvPr>
              <p:cNvSpPr txBox="1">
                <a:spLocks noRot="1" noChangeAspect="1" noMove="1" noResize="1" noEditPoints="1" noAdjustHandles="1" noChangeArrowheads="1" noChangeShapeType="1" noTextEdit="1"/>
              </p:cNvSpPr>
              <p:nvPr/>
            </p:nvSpPr>
            <p:spPr>
              <a:xfrm>
                <a:off x="1164930" y="1745546"/>
                <a:ext cx="829518" cy="606384"/>
              </a:xfrm>
              <a:prstGeom prst="rect">
                <a:avLst/>
              </a:prstGeom>
              <a:blipFill>
                <a:blip r:embed="rId7"/>
                <a:stretch>
                  <a:fillRect l="-19118" r="-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5282079-3504-468A-AD24-5BC6EFF17395}"/>
                  </a:ext>
                </a:extLst>
              </p:cNvPr>
              <p:cNvSpPr txBox="1"/>
              <p:nvPr/>
            </p:nvSpPr>
            <p:spPr>
              <a:xfrm>
                <a:off x="6105804" y="1123950"/>
                <a:ext cx="6086196" cy="2867067"/>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Let us assume that the fraction of the cycle spent dwelling is </a:t>
                </a:r>
                <a14:m>
                  <m:oMath xmlns:m="http://schemas.openxmlformats.org/officeDocument/2006/math">
                    <m:f>
                      <m:fPr>
                        <m:ctrlPr>
                          <a:rPr lang="en-US" sz="2800" b="1" i="1" smtClean="0">
                            <a:latin typeface="Cambria Math" panose="02040503050406030204" pitchFamily="18" charset="0"/>
                            <a:cs typeface="Times New Roman" panose="02020603050405020304" pitchFamily="18" charset="0"/>
                          </a:rPr>
                        </m:ctrlPr>
                      </m:fPr>
                      <m:num>
                        <m:r>
                          <a:rPr lang="en-US" sz="2800" b="1" i="1" smtClean="0">
                            <a:latin typeface="Cambria Math" panose="02040503050406030204" pitchFamily="18" charset="0"/>
                            <a:cs typeface="Times New Roman" panose="02020603050405020304" pitchFamily="18" charset="0"/>
                          </a:rPr>
                          <m:t>𝟏</m:t>
                        </m:r>
                      </m:num>
                      <m:den>
                        <m:r>
                          <a:rPr lang="en-US" sz="2800" b="1" i="1" smtClean="0">
                            <a:latin typeface="Cambria Math" panose="02040503050406030204" pitchFamily="18" charset="0"/>
                            <a:cs typeface="Times New Roman" panose="02020603050405020304" pitchFamily="18" charset="0"/>
                          </a:rPr>
                          <m:t>𝟐</m:t>
                        </m:r>
                      </m:den>
                    </m:f>
                  </m:oMath>
                </a14:m>
                <a:r>
                  <a:rPr lang="en-US" sz="2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There are 4 instances of ramping between cycle extrema and mean (or vice-versa).</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Hence, the ramp rate for this cycle is:</a:t>
                </a:r>
              </a:p>
            </p:txBody>
          </p:sp>
        </mc:Choice>
        <mc:Fallback xmlns="">
          <p:sp>
            <p:nvSpPr>
              <p:cNvPr id="11" name="TextBox 10">
                <a:extLst>
                  <a:ext uri="{FF2B5EF4-FFF2-40B4-BE49-F238E27FC236}">
                    <a16:creationId xmlns:a16="http://schemas.microsoft.com/office/drawing/2014/main" id="{65282079-3504-468A-AD24-5BC6EFF17395}"/>
                  </a:ext>
                </a:extLst>
              </p:cNvPr>
              <p:cNvSpPr txBox="1">
                <a:spLocks noRot="1" noChangeAspect="1" noMove="1" noResize="1" noEditPoints="1" noAdjustHandles="1" noChangeArrowheads="1" noChangeShapeType="1" noTextEdit="1"/>
              </p:cNvSpPr>
              <p:nvPr/>
            </p:nvSpPr>
            <p:spPr>
              <a:xfrm>
                <a:off x="6105804" y="1123950"/>
                <a:ext cx="6086196" cy="2867067"/>
              </a:xfrm>
              <a:prstGeom prst="rect">
                <a:avLst/>
              </a:prstGeom>
              <a:blipFill>
                <a:blip r:embed="rId8"/>
                <a:stretch>
                  <a:fillRect l="-1804" t="-2123" r="-401" b="-4883"/>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72821378-7687-46ED-8E1F-445AC2C7B94C}"/>
              </a:ext>
            </a:extLst>
          </p:cNvPr>
          <p:cNvSpPr/>
          <p:nvPr/>
        </p:nvSpPr>
        <p:spPr>
          <a:xfrm>
            <a:off x="555167" y="2779200"/>
            <a:ext cx="365760" cy="3657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1</a:t>
            </a:r>
          </a:p>
        </p:txBody>
      </p:sp>
      <p:sp>
        <p:nvSpPr>
          <p:cNvPr id="44" name="Oval 43">
            <a:extLst>
              <a:ext uri="{FF2B5EF4-FFF2-40B4-BE49-F238E27FC236}">
                <a16:creationId xmlns:a16="http://schemas.microsoft.com/office/drawing/2014/main" id="{33BDF44B-7A74-4AE5-8802-09426CB64DC3}"/>
              </a:ext>
            </a:extLst>
          </p:cNvPr>
          <p:cNvSpPr/>
          <p:nvPr/>
        </p:nvSpPr>
        <p:spPr>
          <a:xfrm>
            <a:off x="2673391" y="3008561"/>
            <a:ext cx="365760" cy="3657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2</a:t>
            </a:r>
          </a:p>
        </p:txBody>
      </p:sp>
      <p:sp>
        <p:nvSpPr>
          <p:cNvPr id="45" name="Oval 44">
            <a:extLst>
              <a:ext uri="{FF2B5EF4-FFF2-40B4-BE49-F238E27FC236}">
                <a16:creationId xmlns:a16="http://schemas.microsoft.com/office/drawing/2014/main" id="{F82BF0AF-2815-4F6D-A4ED-65293B0FF75F}"/>
              </a:ext>
            </a:extLst>
          </p:cNvPr>
          <p:cNvSpPr/>
          <p:nvPr/>
        </p:nvSpPr>
        <p:spPr>
          <a:xfrm>
            <a:off x="2801247" y="3879432"/>
            <a:ext cx="365760" cy="3657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3</a:t>
            </a:r>
          </a:p>
        </p:txBody>
      </p:sp>
      <p:sp>
        <p:nvSpPr>
          <p:cNvPr id="46" name="Oval 45">
            <a:extLst>
              <a:ext uri="{FF2B5EF4-FFF2-40B4-BE49-F238E27FC236}">
                <a16:creationId xmlns:a16="http://schemas.microsoft.com/office/drawing/2014/main" id="{2D845F23-176C-44A5-B0CA-6AEA4A818C9A}"/>
              </a:ext>
            </a:extLst>
          </p:cNvPr>
          <p:cNvSpPr/>
          <p:nvPr/>
        </p:nvSpPr>
        <p:spPr>
          <a:xfrm>
            <a:off x="4358415" y="3890844"/>
            <a:ext cx="365760" cy="3657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4</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CBDDB6B-8DC1-459B-98F4-6A7B520F2E17}"/>
                  </a:ext>
                </a:extLst>
              </p:cNvPr>
              <p:cNvSpPr txBox="1"/>
              <p:nvPr/>
            </p:nvSpPr>
            <p:spPr>
              <a:xfrm>
                <a:off x="6312068" y="4117050"/>
                <a:ext cx="5879932" cy="10913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𝑟𝑎𝑚𝑝</m:t>
                      </m:r>
                      <m:r>
                        <a:rPr lang="en-US" sz="2400" b="0" i="1" smtClean="0">
                          <a:latin typeface="Cambria Math" panose="02040503050406030204" pitchFamily="18" charset="0"/>
                        </a:rPr>
                        <m:t> </m:t>
                      </m:r>
                      <m:r>
                        <a:rPr lang="en-US" sz="2400" b="0" i="1" smtClean="0">
                          <a:latin typeface="Cambria Math" panose="02040503050406030204" pitchFamily="18" charset="0"/>
                        </a:rPr>
                        <m:t>𝑟𝑎𝑡𝑒</m:t>
                      </m:r>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smtClean="0">
                              <a:latin typeface="Cambria Math" panose="02040503050406030204" pitchFamily="18" charset="0"/>
                            </a:rPr>
                            <m:t>4</m:t>
                          </m:r>
                        </m:num>
                        <m:den>
                          <m:r>
                            <a:rPr lang="en-US" sz="2400" b="0" i="1" smtClean="0">
                              <a:latin typeface="Cambria Math" panose="02040503050406030204" pitchFamily="18" charset="0"/>
                            </a:rPr>
                            <m:t>1−</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𝑚𝑎𝑥</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𝑚𝑒𝑎𝑛</m:t>
                              </m:r>
                            </m:sub>
                          </m:sSub>
                          <m:r>
                            <a:rPr lang="en-US" sz="2400" i="1">
                              <a:latin typeface="Cambria Math" panose="02040503050406030204" pitchFamily="18" charset="0"/>
                            </a:rPr>
                            <m:t>)</m:t>
                          </m:r>
                        </m:num>
                        <m:den>
                          <m:r>
                            <a:rPr lang="en-US" sz="2400" i="1">
                              <a:latin typeface="Cambria Math" panose="02040503050406030204" pitchFamily="18" charset="0"/>
                            </a:rPr>
                            <m:t>𝐷𝑢𝑟𝑎𝑡𝑖𝑜𝑛</m:t>
                          </m:r>
                        </m:den>
                      </m:f>
                    </m:oMath>
                  </m:oMathPara>
                </a14:m>
                <a:endParaRPr lang="en-US" sz="2400" dirty="0"/>
              </a:p>
            </p:txBody>
          </p:sp>
        </mc:Choice>
        <mc:Fallback xmlns="">
          <p:sp>
            <p:nvSpPr>
              <p:cNvPr id="47" name="TextBox 46">
                <a:extLst>
                  <a:ext uri="{FF2B5EF4-FFF2-40B4-BE49-F238E27FC236}">
                    <a16:creationId xmlns:a16="http://schemas.microsoft.com/office/drawing/2014/main" id="{CCBDDB6B-8DC1-459B-98F4-6A7B520F2E17}"/>
                  </a:ext>
                </a:extLst>
              </p:cNvPr>
              <p:cNvSpPr txBox="1">
                <a:spLocks noRot="1" noChangeAspect="1" noMove="1" noResize="1" noEditPoints="1" noAdjustHandles="1" noChangeArrowheads="1" noChangeShapeType="1" noTextEdit="1"/>
              </p:cNvSpPr>
              <p:nvPr/>
            </p:nvSpPr>
            <p:spPr>
              <a:xfrm>
                <a:off x="6312068" y="4117050"/>
                <a:ext cx="5879932" cy="109138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23303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E3190-1141-43DB-A1A1-C63A67791C42}"/>
              </a:ext>
            </a:extLst>
          </p:cNvPr>
          <p:cNvSpPr>
            <a:spLocks noGrp="1"/>
          </p:cNvSpPr>
          <p:nvPr>
            <p:ph type="title"/>
          </p:nvPr>
        </p:nvSpPr>
        <p:spPr/>
        <p:txBody>
          <a:bodyPr/>
          <a:lstStyle/>
          <a:p>
            <a:r>
              <a:rPr lang="en-US" dirty="0"/>
              <a:t>Temperature Cycle Extraction Module (calceTCExtractor)</a:t>
            </a:r>
          </a:p>
        </p:txBody>
      </p:sp>
      <p:sp>
        <p:nvSpPr>
          <p:cNvPr id="3" name="Content Placeholder 2">
            <a:extLst>
              <a:ext uri="{FF2B5EF4-FFF2-40B4-BE49-F238E27FC236}">
                <a16:creationId xmlns:a16="http://schemas.microsoft.com/office/drawing/2014/main" id="{F6F0A8D4-7D87-43CD-A072-2C8446665ECC}"/>
              </a:ext>
            </a:extLst>
          </p:cNvPr>
          <p:cNvSpPr>
            <a:spLocks noGrp="1"/>
          </p:cNvSpPr>
          <p:nvPr>
            <p:ph idx="1"/>
          </p:nvPr>
        </p:nvSpPr>
        <p:spPr>
          <a:xfrm>
            <a:off x="0" y="1188065"/>
            <a:ext cx="5078437" cy="5015272"/>
          </a:xfrm>
        </p:spPr>
        <p:txBody>
          <a:bodyPr/>
          <a:lstStyle/>
          <a:p>
            <a:pPr>
              <a:spcBef>
                <a:spcPts val="600"/>
              </a:spcBef>
              <a:spcAft>
                <a:spcPts val="600"/>
              </a:spcAft>
            </a:pPr>
            <a:r>
              <a:rPr lang="en-US" dirty="0"/>
              <a:t>The </a:t>
            </a:r>
            <a:r>
              <a:rPr lang="en-US" dirty="0">
                <a:solidFill>
                  <a:schemeClr val="accent2"/>
                </a:solidFill>
                <a:hlinkClick r:id="rId2">
                  <a:extLst>
                    <a:ext uri="{A12FA001-AC4F-418D-AE19-62706E023703}">
                      <ahyp:hlinkClr xmlns:ahyp="http://schemas.microsoft.com/office/drawing/2018/hyperlinkcolor" val="tx"/>
                    </a:ext>
                  </a:extLst>
                </a:hlinkClick>
              </a:rPr>
              <a:t>CALCE Simulation Assisted Reliability Assessment</a:t>
            </a:r>
            <a:r>
              <a:rPr lang="en-US" dirty="0">
                <a:solidFill>
                  <a:schemeClr val="accent2"/>
                </a:solidFill>
              </a:rPr>
              <a:t> </a:t>
            </a:r>
            <a:r>
              <a:rPr lang="en-US" dirty="0"/>
              <a:t>package includes the ability to extract temperature cycles from raw temperature measurements. </a:t>
            </a:r>
          </a:p>
          <a:p>
            <a:pPr>
              <a:spcBef>
                <a:spcPts val="600"/>
              </a:spcBef>
              <a:spcAft>
                <a:spcPts val="600"/>
              </a:spcAft>
            </a:pPr>
            <a:r>
              <a:rPr lang="en-US" dirty="0"/>
              <a:t>This functionality is demonstrated using the charted data. It is assumed that the function presented by this data repeats throughout the day.</a:t>
            </a:r>
          </a:p>
        </p:txBody>
      </p:sp>
      <p:pic>
        <p:nvPicPr>
          <p:cNvPr id="5" name="Picture 4" descr="Chart&#10;&#10;Description automatically generated">
            <a:extLst>
              <a:ext uri="{FF2B5EF4-FFF2-40B4-BE49-F238E27FC236}">
                <a16:creationId xmlns:a16="http://schemas.microsoft.com/office/drawing/2014/main" id="{6F31B0CE-B932-4F15-ABDB-EDD0DF4F5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3396" y="1028290"/>
            <a:ext cx="6900062" cy="5175047"/>
          </a:xfrm>
          <a:prstGeom prst="rect">
            <a:avLst/>
          </a:prstGeom>
        </p:spPr>
      </p:pic>
    </p:spTree>
    <p:extLst>
      <p:ext uri="{BB962C8B-B14F-4D97-AF65-F5344CB8AC3E}">
        <p14:creationId xmlns:p14="http://schemas.microsoft.com/office/powerpoint/2010/main" val="1123917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912B3-7D07-48A5-BD0D-10F879861751}"/>
              </a:ext>
            </a:extLst>
          </p:cNvPr>
          <p:cNvSpPr>
            <a:spLocks noGrp="1"/>
          </p:cNvSpPr>
          <p:nvPr>
            <p:ph type="title"/>
          </p:nvPr>
        </p:nvSpPr>
        <p:spPr/>
        <p:txBody>
          <a:bodyPr/>
          <a:lstStyle/>
          <a:p>
            <a:r>
              <a:rPr lang="en-US" dirty="0"/>
              <a:t>calceTCExtractor Cycle Extraction Options</a:t>
            </a:r>
          </a:p>
        </p:txBody>
      </p:sp>
      <p:pic>
        <p:nvPicPr>
          <p:cNvPr id="9" name="Picture 8">
            <a:extLst>
              <a:ext uri="{FF2B5EF4-FFF2-40B4-BE49-F238E27FC236}">
                <a16:creationId xmlns:a16="http://schemas.microsoft.com/office/drawing/2014/main" id="{50FC5A6B-092B-4499-9C83-E56FE787C553}"/>
              </a:ext>
            </a:extLst>
          </p:cNvPr>
          <p:cNvPicPr>
            <a:picLocks noChangeAspect="1"/>
          </p:cNvPicPr>
          <p:nvPr/>
        </p:nvPicPr>
        <p:blipFill>
          <a:blip r:embed="rId2"/>
          <a:stretch>
            <a:fillRect/>
          </a:stretch>
        </p:blipFill>
        <p:spPr>
          <a:xfrm>
            <a:off x="5913833" y="3657180"/>
            <a:ext cx="6151558" cy="2620108"/>
          </a:xfrm>
          <a:prstGeom prst="rect">
            <a:avLst/>
          </a:prstGeom>
          <a:ln>
            <a:solidFill>
              <a:schemeClr val="tx1"/>
            </a:solidFill>
          </a:ln>
        </p:spPr>
      </p:pic>
      <p:pic>
        <p:nvPicPr>
          <p:cNvPr id="11" name="Picture 10">
            <a:extLst>
              <a:ext uri="{FF2B5EF4-FFF2-40B4-BE49-F238E27FC236}">
                <a16:creationId xmlns:a16="http://schemas.microsoft.com/office/drawing/2014/main" id="{9389EE9B-397E-4B70-8820-AF98D5A73DEB}"/>
              </a:ext>
            </a:extLst>
          </p:cNvPr>
          <p:cNvPicPr>
            <a:picLocks noChangeAspect="1"/>
          </p:cNvPicPr>
          <p:nvPr/>
        </p:nvPicPr>
        <p:blipFill rotWithShape="1">
          <a:blip r:embed="rId3"/>
          <a:srcRect l="2653" t="4081" r="64923" b="74166"/>
          <a:stretch/>
        </p:blipFill>
        <p:spPr>
          <a:xfrm>
            <a:off x="5913833" y="1038666"/>
            <a:ext cx="6151558" cy="2219177"/>
          </a:xfrm>
          <a:prstGeom prst="rect">
            <a:avLst/>
          </a:prstGeom>
          <a:ln>
            <a:solidFill>
              <a:schemeClr val="tx1"/>
            </a:solidFill>
          </a:ln>
        </p:spPr>
      </p:pic>
      <p:sp>
        <p:nvSpPr>
          <p:cNvPr id="12" name="Rectangle 11">
            <a:extLst>
              <a:ext uri="{FF2B5EF4-FFF2-40B4-BE49-F238E27FC236}">
                <a16:creationId xmlns:a16="http://schemas.microsoft.com/office/drawing/2014/main" id="{2DD71530-636A-4AC9-93E9-45F884F17E4A}"/>
              </a:ext>
            </a:extLst>
          </p:cNvPr>
          <p:cNvSpPr/>
          <p:nvPr/>
        </p:nvSpPr>
        <p:spPr bwMode="auto">
          <a:xfrm>
            <a:off x="8679766" y="1699846"/>
            <a:ext cx="2883877" cy="155799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3" name="TextBox 12">
            <a:extLst>
              <a:ext uri="{FF2B5EF4-FFF2-40B4-BE49-F238E27FC236}">
                <a16:creationId xmlns:a16="http://schemas.microsoft.com/office/drawing/2014/main" id="{35893AE4-4760-4A66-8975-8814C0CC3155}"/>
              </a:ext>
            </a:extLst>
          </p:cNvPr>
          <p:cNvSpPr txBox="1"/>
          <p:nvPr/>
        </p:nvSpPr>
        <p:spPr>
          <a:xfrm>
            <a:off x="126609" y="1229752"/>
            <a:ext cx="5627077" cy="4647426"/>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2600" dirty="0"/>
              <a:t>Clicking </a:t>
            </a:r>
            <a:r>
              <a:rPr lang="en-US" sz="2600" b="1" dirty="0"/>
              <a:t>Extract Cycles</a:t>
            </a:r>
            <a:r>
              <a:rPr lang="en-US" sz="2600" dirty="0"/>
              <a:t> and selecting a .csv containing the raw temperature data, calceTCExtractor identifies individual cycles in the data.</a:t>
            </a:r>
          </a:p>
          <a:p>
            <a:pPr marL="285750" indent="-285750">
              <a:spcBef>
                <a:spcPts val="600"/>
              </a:spcBef>
              <a:spcAft>
                <a:spcPts val="600"/>
              </a:spcAft>
              <a:buFont typeface="Arial" panose="020B0604020202020204" pitchFamily="34" charset="0"/>
              <a:buChar char="•"/>
            </a:pPr>
            <a:r>
              <a:rPr lang="en-US" sz="2600" dirty="0"/>
              <a:t>Navigating to </a:t>
            </a:r>
            <a:r>
              <a:rPr lang="en-US" sz="2600" b="1" dirty="0"/>
              <a:t>Options</a:t>
            </a:r>
            <a:r>
              <a:rPr lang="en-US" sz="2600" dirty="0"/>
              <a:t>, one can filter out extracted cycles based on:</a:t>
            </a:r>
          </a:p>
          <a:p>
            <a:pPr marL="742950" lvl="1" indent="-285750">
              <a:spcBef>
                <a:spcPts val="600"/>
              </a:spcBef>
              <a:spcAft>
                <a:spcPts val="600"/>
              </a:spcAft>
              <a:buFont typeface="Arial" panose="020B0604020202020204" pitchFamily="34" charset="0"/>
              <a:buChar char="•"/>
            </a:pPr>
            <a:r>
              <a:rPr lang="en-US" sz="2200" dirty="0"/>
              <a:t>Cycle temperature range (“Extraction Temperature Threshold”) </a:t>
            </a:r>
          </a:p>
          <a:p>
            <a:pPr marL="742950" lvl="1" indent="-285750">
              <a:spcBef>
                <a:spcPts val="600"/>
              </a:spcBef>
              <a:spcAft>
                <a:spcPts val="600"/>
              </a:spcAft>
              <a:buFont typeface="Arial" panose="020B0604020202020204" pitchFamily="34" charset="0"/>
              <a:buChar char="•"/>
            </a:pPr>
            <a:r>
              <a:rPr lang="en-US" sz="2200" dirty="0"/>
              <a:t>How similar cycles are to each other in temperature or duration (“Cycle Reduction Temperature/Time Threshold”)</a:t>
            </a:r>
          </a:p>
        </p:txBody>
      </p:sp>
    </p:spTree>
    <p:extLst>
      <p:ext uri="{BB962C8B-B14F-4D97-AF65-F5344CB8AC3E}">
        <p14:creationId xmlns:p14="http://schemas.microsoft.com/office/powerpoint/2010/main" val="1523385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4DF7C-3218-4050-9988-BF8366E77DD4}"/>
              </a:ext>
            </a:extLst>
          </p:cNvPr>
          <p:cNvSpPr>
            <a:spLocks noGrp="1"/>
          </p:cNvSpPr>
          <p:nvPr>
            <p:ph type="title"/>
          </p:nvPr>
        </p:nvSpPr>
        <p:spPr/>
        <p:txBody>
          <a:bodyPr/>
          <a:lstStyle/>
          <a:p>
            <a:r>
              <a:rPr lang="en-US" dirty="0"/>
              <a:t>Temperature Cycles Extracted from Raw Temperature Data</a:t>
            </a:r>
          </a:p>
        </p:txBody>
      </p:sp>
      <p:pic>
        <p:nvPicPr>
          <p:cNvPr id="9" name="Picture 8">
            <a:extLst>
              <a:ext uri="{FF2B5EF4-FFF2-40B4-BE49-F238E27FC236}">
                <a16:creationId xmlns:a16="http://schemas.microsoft.com/office/drawing/2014/main" id="{3698E2A5-790D-4FAC-B440-91D1C7ECD7CF}"/>
              </a:ext>
            </a:extLst>
          </p:cNvPr>
          <p:cNvPicPr>
            <a:picLocks noChangeAspect="1"/>
          </p:cNvPicPr>
          <p:nvPr/>
        </p:nvPicPr>
        <p:blipFill>
          <a:blip r:embed="rId2"/>
          <a:stretch>
            <a:fillRect/>
          </a:stretch>
        </p:blipFill>
        <p:spPr>
          <a:xfrm>
            <a:off x="4895626" y="1182007"/>
            <a:ext cx="7006090" cy="5160736"/>
          </a:xfrm>
          <a:prstGeom prst="rect">
            <a:avLst/>
          </a:prstGeom>
        </p:spPr>
      </p:pic>
      <p:sp>
        <p:nvSpPr>
          <p:cNvPr id="11" name="TextBox 10">
            <a:extLst>
              <a:ext uri="{FF2B5EF4-FFF2-40B4-BE49-F238E27FC236}">
                <a16:creationId xmlns:a16="http://schemas.microsoft.com/office/drawing/2014/main" id="{F8D465D4-BA8A-4046-AEF4-69F1E0BBC5A7}"/>
              </a:ext>
            </a:extLst>
          </p:cNvPr>
          <p:cNvSpPr txBox="1"/>
          <p:nvPr/>
        </p:nvSpPr>
        <p:spPr>
          <a:xfrm>
            <a:off x="112542" y="2268802"/>
            <a:ext cx="4487593" cy="2677656"/>
          </a:xfrm>
          <a:prstGeom prst="rect">
            <a:avLst/>
          </a:prstGeom>
          <a:noFill/>
        </p:spPr>
        <p:txBody>
          <a:bodyPr wrap="square" rtlCol="0">
            <a:spAutoFit/>
          </a:bodyPr>
          <a:lstStyle/>
          <a:p>
            <a:pPr>
              <a:spcBef>
                <a:spcPts val="600"/>
              </a:spcBef>
              <a:spcAft>
                <a:spcPts val="600"/>
              </a:spcAft>
            </a:pPr>
            <a:r>
              <a:rPr lang="en-US" sz="2800" dirty="0"/>
              <a:t>The calceTCExtractor separated the data into 13 individual cycles, with different cycle parameters and how many times each cycle occurs every day.</a:t>
            </a:r>
          </a:p>
        </p:txBody>
      </p:sp>
    </p:spTree>
    <p:extLst>
      <p:ext uri="{BB962C8B-B14F-4D97-AF65-F5344CB8AC3E}">
        <p14:creationId xmlns:p14="http://schemas.microsoft.com/office/powerpoint/2010/main" val="2124635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7C431-0A77-4B26-B2A4-E73DE771D474}"/>
              </a:ext>
            </a:extLst>
          </p:cNvPr>
          <p:cNvSpPr>
            <a:spLocks noGrp="1"/>
          </p:cNvSpPr>
          <p:nvPr>
            <p:ph type="title"/>
          </p:nvPr>
        </p:nvSpPr>
        <p:spPr/>
        <p:txBody>
          <a:bodyPr/>
          <a:lstStyle/>
          <a:p>
            <a:r>
              <a:rPr lang="en-US" dirty="0"/>
              <a:t>Extracted Cycles Graphically Represented</a:t>
            </a:r>
          </a:p>
        </p:txBody>
      </p:sp>
      <p:pic>
        <p:nvPicPr>
          <p:cNvPr id="5" name="Content Placeholder 4" descr="Chart&#10;&#10;Description automatically generated">
            <a:extLst>
              <a:ext uri="{FF2B5EF4-FFF2-40B4-BE49-F238E27FC236}">
                <a16:creationId xmlns:a16="http://schemas.microsoft.com/office/drawing/2014/main" id="{34DA0F26-EA30-42CA-99E0-9E992AD932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8709" y="1130709"/>
            <a:ext cx="6703291" cy="5027468"/>
          </a:xfrm>
        </p:spPr>
      </p:pic>
      <p:sp>
        <p:nvSpPr>
          <p:cNvPr id="6" name="TextBox 5">
            <a:extLst>
              <a:ext uri="{FF2B5EF4-FFF2-40B4-BE49-F238E27FC236}">
                <a16:creationId xmlns:a16="http://schemas.microsoft.com/office/drawing/2014/main" id="{BEAAC073-B4A7-49EE-82F1-E90C6BF2EDE6}"/>
              </a:ext>
            </a:extLst>
          </p:cNvPr>
          <p:cNvSpPr txBox="1"/>
          <p:nvPr/>
        </p:nvSpPr>
        <p:spPr>
          <a:xfrm>
            <a:off x="0" y="1797784"/>
            <a:ext cx="5314122" cy="3262432"/>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800" dirty="0"/>
              <a:t>Using the previously defined cycle parameters, one can plot the cycles by exporting the cycle parameters out of the software.</a:t>
            </a:r>
          </a:p>
          <a:p>
            <a:pPr marL="457200" indent="-457200">
              <a:spcBef>
                <a:spcPts val="600"/>
              </a:spcBef>
              <a:spcAft>
                <a:spcPts val="600"/>
              </a:spcAft>
              <a:buFont typeface="Arial" panose="020B0604020202020204" pitchFamily="34" charset="0"/>
              <a:buChar char="•"/>
            </a:pPr>
            <a:r>
              <a:rPr lang="en-US" sz="2800" dirty="0"/>
              <a:t>Due to cycle filtering, the low temperature range cycles are removed and not exported out.</a:t>
            </a:r>
          </a:p>
        </p:txBody>
      </p:sp>
    </p:spTree>
    <p:extLst>
      <p:ext uri="{BB962C8B-B14F-4D97-AF65-F5344CB8AC3E}">
        <p14:creationId xmlns:p14="http://schemas.microsoft.com/office/powerpoint/2010/main" val="3831853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F2D1A-C241-4920-B476-3DB4B246EFA7}"/>
              </a:ext>
            </a:extLst>
          </p:cNvPr>
          <p:cNvSpPr>
            <a:spLocks noGrp="1"/>
          </p:cNvSpPr>
          <p:nvPr>
            <p:ph type="title"/>
          </p:nvPr>
        </p:nvSpPr>
        <p:spPr/>
        <p:txBody>
          <a:bodyPr/>
          <a:lstStyle/>
          <a:p>
            <a:r>
              <a:rPr lang="en-US" dirty="0"/>
              <a:t>Other Examples of Variations in Temperature Cycles</a:t>
            </a:r>
          </a:p>
        </p:txBody>
      </p:sp>
      <p:pic>
        <p:nvPicPr>
          <p:cNvPr id="4" name="Picture 3">
            <a:extLst>
              <a:ext uri="{FF2B5EF4-FFF2-40B4-BE49-F238E27FC236}">
                <a16:creationId xmlns:a16="http://schemas.microsoft.com/office/drawing/2014/main" id="{4F80611B-F802-4242-BB76-397398C6D988}"/>
              </a:ext>
            </a:extLst>
          </p:cNvPr>
          <p:cNvPicPr>
            <a:picLocks noChangeAspect="1"/>
          </p:cNvPicPr>
          <p:nvPr/>
        </p:nvPicPr>
        <p:blipFill>
          <a:blip r:embed="rId2"/>
          <a:stretch>
            <a:fillRect/>
          </a:stretch>
        </p:blipFill>
        <p:spPr>
          <a:xfrm>
            <a:off x="222544" y="986485"/>
            <a:ext cx="5356333" cy="3848794"/>
          </a:xfrm>
          <a:prstGeom prst="rect">
            <a:avLst/>
          </a:prstGeom>
        </p:spPr>
      </p:pic>
      <p:pic>
        <p:nvPicPr>
          <p:cNvPr id="7" name="Picture 6">
            <a:extLst>
              <a:ext uri="{FF2B5EF4-FFF2-40B4-BE49-F238E27FC236}">
                <a16:creationId xmlns:a16="http://schemas.microsoft.com/office/drawing/2014/main" id="{E6752650-18E5-4625-BDDD-3F992B2AFFD8}"/>
              </a:ext>
            </a:extLst>
          </p:cNvPr>
          <p:cNvPicPr>
            <a:picLocks noChangeAspect="1"/>
          </p:cNvPicPr>
          <p:nvPr/>
        </p:nvPicPr>
        <p:blipFill>
          <a:blip r:embed="rId3"/>
          <a:stretch>
            <a:fillRect/>
          </a:stretch>
        </p:blipFill>
        <p:spPr>
          <a:xfrm>
            <a:off x="6008248" y="986486"/>
            <a:ext cx="5961208" cy="3848794"/>
          </a:xfrm>
          <a:prstGeom prst="rect">
            <a:avLst/>
          </a:prstGeom>
        </p:spPr>
      </p:pic>
      <p:sp>
        <p:nvSpPr>
          <p:cNvPr id="8" name="Rectangle 7">
            <a:extLst>
              <a:ext uri="{FF2B5EF4-FFF2-40B4-BE49-F238E27FC236}">
                <a16:creationId xmlns:a16="http://schemas.microsoft.com/office/drawing/2014/main" id="{B12B37EE-3578-4081-A078-6175A53C3689}"/>
              </a:ext>
            </a:extLst>
          </p:cNvPr>
          <p:cNvSpPr/>
          <p:nvPr/>
        </p:nvSpPr>
        <p:spPr bwMode="auto">
          <a:xfrm>
            <a:off x="4911502" y="1171852"/>
            <a:ext cx="713094" cy="359545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9" name="Rectangle 8">
            <a:extLst>
              <a:ext uri="{FF2B5EF4-FFF2-40B4-BE49-F238E27FC236}">
                <a16:creationId xmlns:a16="http://schemas.microsoft.com/office/drawing/2014/main" id="{ED87A5E3-CF98-4EA7-836C-C018BB2631A2}"/>
              </a:ext>
            </a:extLst>
          </p:cNvPr>
          <p:cNvSpPr/>
          <p:nvPr/>
        </p:nvSpPr>
        <p:spPr bwMode="auto">
          <a:xfrm rot="16200000">
            <a:off x="2013170" y="3185023"/>
            <a:ext cx="713094" cy="24514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0" name="Rectangle 9">
            <a:extLst>
              <a:ext uri="{FF2B5EF4-FFF2-40B4-BE49-F238E27FC236}">
                <a16:creationId xmlns:a16="http://schemas.microsoft.com/office/drawing/2014/main" id="{AF413DCC-D024-4539-9962-C1C31BC7F3B0}"/>
              </a:ext>
            </a:extLst>
          </p:cNvPr>
          <p:cNvSpPr/>
          <p:nvPr/>
        </p:nvSpPr>
        <p:spPr bwMode="auto">
          <a:xfrm>
            <a:off x="7962161" y="1927603"/>
            <a:ext cx="1767765" cy="59480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imes New Roman" pitchFamily="18" charset="0"/>
              </a:rPr>
              <a:t>Corner of Circuit Card Assembly</a:t>
            </a:r>
          </a:p>
        </p:txBody>
      </p:sp>
      <p:sp>
        <p:nvSpPr>
          <p:cNvPr id="11" name="Rectangle 10">
            <a:extLst>
              <a:ext uri="{FF2B5EF4-FFF2-40B4-BE49-F238E27FC236}">
                <a16:creationId xmlns:a16="http://schemas.microsoft.com/office/drawing/2014/main" id="{9AA1FE56-12D8-4818-8F1E-E158101D53DF}"/>
              </a:ext>
            </a:extLst>
          </p:cNvPr>
          <p:cNvSpPr/>
          <p:nvPr/>
        </p:nvSpPr>
        <p:spPr bwMode="auto">
          <a:xfrm>
            <a:off x="9881217" y="1058646"/>
            <a:ext cx="2088239" cy="59480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imes New Roman" pitchFamily="18" charset="0"/>
              </a:rPr>
              <a:t>Center of Circuit Card Assembly</a:t>
            </a:r>
          </a:p>
        </p:txBody>
      </p:sp>
      <p:sp>
        <p:nvSpPr>
          <p:cNvPr id="12" name="TextBox 11">
            <a:extLst>
              <a:ext uri="{FF2B5EF4-FFF2-40B4-BE49-F238E27FC236}">
                <a16:creationId xmlns:a16="http://schemas.microsoft.com/office/drawing/2014/main" id="{34C1CFBF-D447-49BF-80E4-3D66D6B201E5}"/>
              </a:ext>
            </a:extLst>
          </p:cNvPr>
          <p:cNvSpPr txBox="1"/>
          <p:nvPr/>
        </p:nvSpPr>
        <p:spPr>
          <a:xfrm>
            <a:off x="8521303" y="3825805"/>
            <a:ext cx="1464816" cy="400110"/>
          </a:xfrm>
          <a:prstGeom prst="rect">
            <a:avLst/>
          </a:prstGeom>
          <a:solidFill>
            <a:schemeClr val="bg1"/>
          </a:solidFill>
        </p:spPr>
        <p:txBody>
          <a:bodyPr wrap="square" rtlCol="0">
            <a:spAutoFit/>
          </a:bodyPr>
          <a:lstStyle/>
          <a:p>
            <a:r>
              <a:rPr lang="en-US" sz="2000" b="1" dirty="0"/>
              <a:t>Time (min)</a:t>
            </a:r>
          </a:p>
        </p:txBody>
      </p:sp>
      <p:sp>
        <p:nvSpPr>
          <p:cNvPr id="13" name="TextBox 12">
            <a:extLst>
              <a:ext uri="{FF2B5EF4-FFF2-40B4-BE49-F238E27FC236}">
                <a16:creationId xmlns:a16="http://schemas.microsoft.com/office/drawing/2014/main" id="{CA7253CD-DD0C-41E7-A91F-DFE791EF686C}"/>
              </a:ext>
            </a:extLst>
          </p:cNvPr>
          <p:cNvSpPr txBox="1"/>
          <p:nvPr/>
        </p:nvSpPr>
        <p:spPr>
          <a:xfrm>
            <a:off x="2130640" y="3825805"/>
            <a:ext cx="1464816" cy="400110"/>
          </a:xfrm>
          <a:prstGeom prst="rect">
            <a:avLst/>
          </a:prstGeom>
          <a:solidFill>
            <a:schemeClr val="bg1"/>
          </a:solidFill>
        </p:spPr>
        <p:txBody>
          <a:bodyPr wrap="square" rtlCol="0">
            <a:spAutoFit/>
          </a:bodyPr>
          <a:lstStyle/>
          <a:p>
            <a:r>
              <a:rPr lang="en-US" sz="2000" b="1" dirty="0"/>
              <a:t>Time (min)</a:t>
            </a:r>
          </a:p>
        </p:txBody>
      </p:sp>
      <p:sp>
        <p:nvSpPr>
          <p:cNvPr id="14" name="Rectangle 13">
            <a:extLst>
              <a:ext uri="{FF2B5EF4-FFF2-40B4-BE49-F238E27FC236}">
                <a16:creationId xmlns:a16="http://schemas.microsoft.com/office/drawing/2014/main" id="{E45BF55B-02C4-4E92-A848-92A753096500}"/>
              </a:ext>
            </a:extLst>
          </p:cNvPr>
          <p:cNvSpPr/>
          <p:nvPr/>
        </p:nvSpPr>
        <p:spPr bwMode="auto">
          <a:xfrm>
            <a:off x="8521303" y="4554245"/>
            <a:ext cx="1048825" cy="28103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5" name="TextBox 14">
            <a:extLst>
              <a:ext uri="{FF2B5EF4-FFF2-40B4-BE49-F238E27FC236}">
                <a16:creationId xmlns:a16="http://schemas.microsoft.com/office/drawing/2014/main" id="{7DBCD893-5C59-4DAD-92D6-E9504E745850}"/>
              </a:ext>
            </a:extLst>
          </p:cNvPr>
          <p:cNvSpPr txBox="1"/>
          <p:nvPr/>
        </p:nvSpPr>
        <p:spPr>
          <a:xfrm>
            <a:off x="6008249" y="5656582"/>
            <a:ext cx="6183752" cy="830997"/>
          </a:xfrm>
          <a:prstGeom prst="rect">
            <a:avLst/>
          </a:prstGeom>
          <a:noFill/>
        </p:spPr>
        <p:txBody>
          <a:bodyPr wrap="square">
            <a:spAutoFit/>
          </a:bodyPr>
          <a:lstStyle/>
          <a:p>
            <a:r>
              <a:rPr lang="en-US" sz="1600" dirty="0">
                <a:effectLst/>
                <a:latin typeface="Times New Roman" panose="02020603050405020304" pitchFamily="18" charset="0"/>
                <a:ea typeface="Book Antiqua" panose="02040602050305030304" pitchFamily="18" charset="0"/>
                <a:cs typeface="Book Antiqua" panose="02040602050305030304" pitchFamily="18" charset="0"/>
              </a:rPr>
              <a:t>F. Chai, </a:t>
            </a:r>
            <a:r>
              <a:rPr lang="en-US" sz="1600" i="1" dirty="0">
                <a:effectLst/>
                <a:latin typeface="Times New Roman" panose="02020603050405020304" pitchFamily="18" charset="0"/>
                <a:ea typeface="Book Antiqua" panose="02040602050305030304" pitchFamily="18" charset="0"/>
                <a:cs typeface="Book Antiqua" panose="02040602050305030304" pitchFamily="18" charset="0"/>
              </a:rPr>
              <a:t>Solder Interconnect Life Prediction Under Complex Temperature Cycling with Varying Mean and Amplitude [PhD Dissertation], </a:t>
            </a:r>
            <a:r>
              <a:rPr lang="en-US" sz="1600" dirty="0">
                <a:effectLst/>
                <a:latin typeface="Times New Roman" panose="02020603050405020304" pitchFamily="18" charset="0"/>
                <a:ea typeface="Book Antiqua" panose="02040602050305030304" pitchFamily="18" charset="0"/>
                <a:cs typeface="Book Antiqua" panose="02040602050305030304" pitchFamily="18" charset="0"/>
              </a:rPr>
              <a:t>College Park, Maryland: University of Maryland, College Park, 2013.</a:t>
            </a:r>
            <a:endParaRPr lang="en-US" sz="1600" dirty="0"/>
          </a:p>
        </p:txBody>
      </p:sp>
      <p:sp>
        <p:nvSpPr>
          <p:cNvPr id="5" name="TextBox 4">
            <a:extLst>
              <a:ext uri="{FF2B5EF4-FFF2-40B4-BE49-F238E27FC236}">
                <a16:creationId xmlns:a16="http://schemas.microsoft.com/office/drawing/2014/main" id="{AF0F6C22-82C2-4C87-93BD-1DFFE2C6F60D}"/>
              </a:ext>
            </a:extLst>
          </p:cNvPr>
          <p:cNvSpPr txBox="1"/>
          <p:nvPr/>
        </p:nvSpPr>
        <p:spPr>
          <a:xfrm>
            <a:off x="889918" y="4641775"/>
            <a:ext cx="4021584" cy="707886"/>
          </a:xfrm>
          <a:prstGeom prst="rect">
            <a:avLst/>
          </a:prstGeom>
          <a:noFill/>
        </p:spPr>
        <p:txBody>
          <a:bodyPr wrap="square" rtlCol="0">
            <a:spAutoFit/>
          </a:bodyPr>
          <a:lstStyle/>
          <a:p>
            <a:pPr algn="ctr"/>
            <a:r>
              <a:rPr lang="en-US" sz="2000" b="1" dirty="0"/>
              <a:t>Different Maximum and Minimum Temperature Dwell Times</a:t>
            </a:r>
          </a:p>
        </p:txBody>
      </p:sp>
      <p:sp>
        <p:nvSpPr>
          <p:cNvPr id="6" name="TextBox 5">
            <a:extLst>
              <a:ext uri="{FF2B5EF4-FFF2-40B4-BE49-F238E27FC236}">
                <a16:creationId xmlns:a16="http://schemas.microsoft.com/office/drawing/2014/main" id="{40804DBE-2DFC-4C13-881E-7581ED828A49}"/>
              </a:ext>
            </a:extLst>
          </p:cNvPr>
          <p:cNvSpPr txBox="1"/>
          <p:nvPr/>
        </p:nvSpPr>
        <p:spPr>
          <a:xfrm>
            <a:off x="7280500" y="4637928"/>
            <a:ext cx="4021584" cy="707886"/>
          </a:xfrm>
          <a:prstGeom prst="rect">
            <a:avLst/>
          </a:prstGeom>
          <a:noFill/>
        </p:spPr>
        <p:txBody>
          <a:bodyPr wrap="square" rtlCol="0">
            <a:spAutoFit/>
          </a:bodyPr>
          <a:lstStyle/>
          <a:p>
            <a:pPr algn="ctr"/>
            <a:r>
              <a:rPr lang="en-US" sz="2000" b="1" dirty="0"/>
              <a:t>Differences in Localized Temperature Cycling</a:t>
            </a:r>
          </a:p>
        </p:txBody>
      </p:sp>
      <p:sp>
        <p:nvSpPr>
          <p:cNvPr id="16" name="Rectangle 15">
            <a:extLst>
              <a:ext uri="{FF2B5EF4-FFF2-40B4-BE49-F238E27FC236}">
                <a16:creationId xmlns:a16="http://schemas.microsoft.com/office/drawing/2014/main" id="{24CD8EC6-AF6C-47F5-BD44-285EE189CC97}"/>
              </a:ext>
            </a:extLst>
          </p:cNvPr>
          <p:cNvSpPr/>
          <p:nvPr/>
        </p:nvSpPr>
        <p:spPr bwMode="auto">
          <a:xfrm rot="16200000">
            <a:off x="-443180" y="2690675"/>
            <a:ext cx="1401221" cy="46988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0" lang="en-US" sz="2000" b="1" i="0" u="none" strike="noStrike" cap="none" normalizeH="0" baseline="0" dirty="0">
                <a:ln>
                  <a:noFill/>
                </a:ln>
                <a:solidFill>
                  <a:schemeClr val="tx1"/>
                </a:solidFill>
                <a:effectLst/>
                <a:latin typeface="Times New Roman" pitchFamily="18" charset="0"/>
              </a:rPr>
              <a:t>Temp (</a:t>
            </a:r>
            <a:r>
              <a:rPr lang="en-US" sz="2000" b="1" dirty="0">
                <a:latin typeface="Times New Roman" panose="02020603050405020304" pitchFamily="18" charset="0"/>
              </a:rPr>
              <a:t>°</a:t>
            </a:r>
            <a:r>
              <a:rPr kumimoji="0" lang="en-US" sz="2000" b="1" i="0" u="none" strike="noStrike" cap="none" normalizeH="0" baseline="0" dirty="0">
                <a:ln>
                  <a:noFill/>
                </a:ln>
                <a:solidFill>
                  <a:schemeClr val="tx1"/>
                </a:solidFill>
                <a:effectLst/>
                <a:latin typeface="Times New Roman" pitchFamily="18" charset="0"/>
              </a:rPr>
              <a:t>C)</a:t>
            </a:r>
          </a:p>
        </p:txBody>
      </p:sp>
      <p:sp>
        <p:nvSpPr>
          <p:cNvPr id="17" name="Rectangle 16">
            <a:extLst>
              <a:ext uri="{FF2B5EF4-FFF2-40B4-BE49-F238E27FC236}">
                <a16:creationId xmlns:a16="http://schemas.microsoft.com/office/drawing/2014/main" id="{973A9D22-8368-4A99-A8B0-878A4FC18860}"/>
              </a:ext>
            </a:extLst>
          </p:cNvPr>
          <p:cNvSpPr/>
          <p:nvPr/>
        </p:nvSpPr>
        <p:spPr bwMode="auto">
          <a:xfrm rot="16200000">
            <a:off x="5398100" y="2660414"/>
            <a:ext cx="1401221" cy="46988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0" lang="en-US" sz="2000" b="1" i="0" u="none" strike="noStrike" cap="none" normalizeH="0" baseline="0" dirty="0">
                <a:ln>
                  <a:noFill/>
                </a:ln>
                <a:solidFill>
                  <a:schemeClr val="tx1"/>
                </a:solidFill>
                <a:effectLst/>
                <a:latin typeface="Times New Roman" pitchFamily="18" charset="0"/>
              </a:rPr>
              <a:t>Temp (</a:t>
            </a:r>
            <a:r>
              <a:rPr lang="en-US" sz="2000" b="1" dirty="0">
                <a:latin typeface="Times New Roman" panose="02020603050405020304" pitchFamily="18" charset="0"/>
              </a:rPr>
              <a:t>°</a:t>
            </a:r>
            <a:r>
              <a:rPr kumimoji="0" lang="en-US" sz="2000" b="1" i="0" u="none" strike="noStrike" cap="none" normalizeH="0" baseline="0" dirty="0">
                <a:ln>
                  <a:noFill/>
                </a:ln>
                <a:solidFill>
                  <a:schemeClr val="tx1"/>
                </a:solidFill>
                <a:effectLst/>
                <a:latin typeface="Times New Roman" pitchFamily="18" charset="0"/>
              </a:rPr>
              <a:t>C)</a:t>
            </a:r>
          </a:p>
        </p:txBody>
      </p:sp>
    </p:spTree>
    <p:extLst>
      <p:ext uri="{BB962C8B-B14F-4D97-AF65-F5344CB8AC3E}">
        <p14:creationId xmlns:p14="http://schemas.microsoft.com/office/powerpoint/2010/main" val="2049055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60645-A886-4D26-8C8E-13CB721D5C2D}"/>
              </a:ext>
            </a:extLst>
          </p:cNvPr>
          <p:cNvSpPr>
            <a:spLocks noGrp="1"/>
          </p:cNvSpPr>
          <p:nvPr>
            <p:ph type="title"/>
          </p:nvPr>
        </p:nvSpPr>
        <p:spPr>
          <a:xfrm>
            <a:off x="0" y="152400"/>
            <a:ext cx="12192001" cy="838200"/>
          </a:xfrm>
        </p:spPr>
        <p:txBody>
          <a:bodyPr/>
          <a:lstStyle/>
          <a:p>
            <a:r>
              <a:rPr lang="en-US" dirty="0"/>
              <a:t>Variations in Operation Cycles in Similar Applications</a:t>
            </a:r>
          </a:p>
        </p:txBody>
      </p:sp>
      <p:sp>
        <p:nvSpPr>
          <p:cNvPr id="3" name="Content Placeholder 2">
            <a:extLst>
              <a:ext uri="{FF2B5EF4-FFF2-40B4-BE49-F238E27FC236}">
                <a16:creationId xmlns:a16="http://schemas.microsoft.com/office/drawing/2014/main" id="{E95360D1-53FF-4EEE-85EF-4A35384C9CC7}"/>
              </a:ext>
            </a:extLst>
          </p:cNvPr>
          <p:cNvSpPr>
            <a:spLocks noGrp="1"/>
          </p:cNvSpPr>
          <p:nvPr>
            <p:ph idx="1"/>
          </p:nvPr>
        </p:nvSpPr>
        <p:spPr>
          <a:xfrm>
            <a:off x="0" y="878058"/>
            <a:ext cx="6096000" cy="5522741"/>
          </a:xfrm>
        </p:spPr>
        <p:txBody>
          <a:bodyPr/>
          <a:lstStyle/>
          <a:p>
            <a:pPr>
              <a:spcBef>
                <a:spcPts val="600"/>
              </a:spcBef>
              <a:spcAft>
                <a:spcPts val="600"/>
              </a:spcAft>
            </a:pPr>
            <a:r>
              <a:rPr lang="en-US" dirty="0"/>
              <a:t>The same product can be used for different, but related end uses. Some examples of these could include:</a:t>
            </a:r>
          </a:p>
          <a:p>
            <a:pPr lvl="1">
              <a:spcBef>
                <a:spcPts val="600"/>
              </a:spcBef>
              <a:spcAft>
                <a:spcPts val="600"/>
              </a:spcAft>
            </a:pPr>
            <a:r>
              <a:rPr lang="en-US" sz="2600" dirty="0"/>
              <a:t>A washing machine for a single-family household versus a laundromat.</a:t>
            </a:r>
          </a:p>
          <a:p>
            <a:pPr lvl="1">
              <a:spcBef>
                <a:spcPts val="600"/>
              </a:spcBef>
              <a:spcAft>
                <a:spcPts val="600"/>
              </a:spcAft>
            </a:pPr>
            <a:r>
              <a:rPr lang="en-US" sz="2600" dirty="0"/>
              <a:t>Both short-haul and long-haul trucks could use the same engine control module.</a:t>
            </a:r>
          </a:p>
          <a:p>
            <a:pPr>
              <a:spcBef>
                <a:spcPts val="600"/>
              </a:spcBef>
              <a:spcAft>
                <a:spcPts val="600"/>
              </a:spcAft>
            </a:pPr>
            <a:r>
              <a:rPr lang="en-US" dirty="0"/>
              <a:t>Ultimately, the load cycles would be the same, but the number of cycles in the product lifetime would increase or decrease depending on the application.</a:t>
            </a:r>
          </a:p>
          <a:p>
            <a:pPr lvl="1">
              <a:spcBef>
                <a:spcPts val="600"/>
              </a:spcBef>
              <a:spcAft>
                <a:spcPts val="600"/>
              </a:spcAft>
            </a:pPr>
            <a:endParaRPr lang="en-US" dirty="0"/>
          </a:p>
        </p:txBody>
      </p:sp>
      <p:pic>
        <p:nvPicPr>
          <p:cNvPr id="5" name="Picture 4">
            <a:extLst>
              <a:ext uri="{FF2B5EF4-FFF2-40B4-BE49-F238E27FC236}">
                <a16:creationId xmlns:a16="http://schemas.microsoft.com/office/drawing/2014/main" id="{FA0D069F-3772-4601-8ED7-B5FFFDACAD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10142" y="1433731"/>
            <a:ext cx="5881858" cy="4411393"/>
          </a:xfrm>
          <a:prstGeom prst="rect">
            <a:avLst/>
          </a:prstGeom>
        </p:spPr>
      </p:pic>
      <p:cxnSp>
        <p:nvCxnSpPr>
          <p:cNvPr id="6" name="Straight Arrow Connector 5">
            <a:extLst>
              <a:ext uri="{FF2B5EF4-FFF2-40B4-BE49-F238E27FC236}">
                <a16:creationId xmlns:a16="http://schemas.microsoft.com/office/drawing/2014/main" id="{D3223E7C-0629-4CC5-B402-792D756B3A44}"/>
              </a:ext>
            </a:extLst>
          </p:cNvPr>
          <p:cNvCxnSpPr/>
          <p:nvPr/>
        </p:nvCxnSpPr>
        <p:spPr bwMode="auto">
          <a:xfrm flipH="1">
            <a:off x="9594166" y="2025748"/>
            <a:ext cx="745588" cy="140677"/>
          </a:xfrm>
          <a:prstGeom prst="straightConnector1">
            <a:avLst/>
          </a:prstGeom>
          <a:noFill/>
          <a:ln w="38100"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3D684C90-1A5D-4648-9898-CBFEA160135C}"/>
              </a:ext>
            </a:extLst>
          </p:cNvPr>
          <p:cNvSpPr txBox="1"/>
          <p:nvPr/>
        </p:nvSpPr>
        <p:spPr>
          <a:xfrm>
            <a:off x="10339754" y="1841082"/>
            <a:ext cx="1350498" cy="400110"/>
          </a:xfrm>
          <a:prstGeom prst="rect">
            <a:avLst/>
          </a:prstGeom>
          <a:noFill/>
        </p:spPr>
        <p:txBody>
          <a:bodyPr wrap="square" rtlCol="0">
            <a:spAutoFit/>
          </a:bodyPr>
          <a:lstStyle/>
          <a:p>
            <a:r>
              <a:rPr lang="en-US" sz="2000" b="1" dirty="0"/>
              <a:t>Operation</a:t>
            </a:r>
            <a:endParaRPr lang="en-US" b="1" dirty="0"/>
          </a:p>
        </p:txBody>
      </p:sp>
      <p:cxnSp>
        <p:nvCxnSpPr>
          <p:cNvPr id="8" name="Straight Arrow Connector 7">
            <a:extLst>
              <a:ext uri="{FF2B5EF4-FFF2-40B4-BE49-F238E27FC236}">
                <a16:creationId xmlns:a16="http://schemas.microsoft.com/office/drawing/2014/main" id="{6A7D3A39-B12D-410D-B380-627E799FDF1A}"/>
              </a:ext>
            </a:extLst>
          </p:cNvPr>
          <p:cNvCxnSpPr>
            <a:cxnSpLocks/>
            <a:stCxn id="9" idx="1"/>
          </p:cNvCxnSpPr>
          <p:nvPr/>
        </p:nvCxnSpPr>
        <p:spPr bwMode="auto">
          <a:xfrm flipH="1">
            <a:off x="8508609" y="4113159"/>
            <a:ext cx="742462" cy="79067"/>
          </a:xfrm>
          <a:prstGeom prst="straightConnector1">
            <a:avLst/>
          </a:prstGeom>
          <a:noFill/>
          <a:ln w="38100"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9E1F344D-3059-4B8B-B9D9-B267636B1494}"/>
              </a:ext>
            </a:extLst>
          </p:cNvPr>
          <p:cNvSpPr txBox="1"/>
          <p:nvPr/>
        </p:nvSpPr>
        <p:spPr>
          <a:xfrm>
            <a:off x="9251071" y="3913104"/>
            <a:ext cx="1350497" cy="400110"/>
          </a:xfrm>
          <a:prstGeom prst="rect">
            <a:avLst/>
          </a:prstGeom>
          <a:noFill/>
        </p:spPr>
        <p:txBody>
          <a:bodyPr wrap="square" rtlCol="0">
            <a:spAutoFit/>
          </a:bodyPr>
          <a:lstStyle/>
          <a:p>
            <a:r>
              <a:rPr lang="en-US" sz="2000" b="1" dirty="0"/>
              <a:t>Operation</a:t>
            </a:r>
          </a:p>
        </p:txBody>
      </p:sp>
      <p:sp>
        <p:nvSpPr>
          <p:cNvPr id="11" name="TextBox 10">
            <a:extLst>
              <a:ext uri="{FF2B5EF4-FFF2-40B4-BE49-F238E27FC236}">
                <a16:creationId xmlns:a16="http://schemas.microsoft.com/office/drawing/2014/main" id="{999D79A9-BF6B-4368-BA59-272FBF88E49A}"/>
              </a:ext>
            </a:extLst>
          </p:cNvPr>
          <p:cNvSpPr txBox="1"/>
          <p:nvPr/>
        </p:nvSpPr>
        <p:spPr>
          <a:xfrm>
            <a:off x="9768839" y="2202411"/>
            <a:ext cx="1820204" cy="400110"/>
          </a:xfrm>
          <a:prstGeom prst="rect">
            <a:avLst/>
          </a:prstGeom>
          <a:noFill/>
        </p:spPr>
        <p:txBody>
          <a:bodyPr wrap="square" rtlCol="0">
            <a:spAutoFit/>
          </a:bodyPr>
          <a:lstStyle/>
          <a:p>
            <a:r>
              <a:rPr lang="en-US" sz="2000" b="1" dirty="0">
                <a:solidFill>
                  <a:srgbClr val="FF0000"/>
                </a:solidFill>
              </a:rPr>
              <a:t>Non-operation</a:t>
            </a:r>
          </a:p>
        </p:txBody>
      </p:sp>
      <p:sp>
        <p:nvSpPr>
          <p:cNvPr id="12" name="TextBox 11">
            <a:extLst>
              <a:ext uri="{FF2B5EF4-FFF2-40B4-BE49-F238E27FC236}">
                <a16:creationId xmlns:a16="http://schemas.microsoft.com/office/drawing/2014/main" id="{BE4D7B5A-946C-4E14-90D2-6813C2183F33}"/>
              </a:ext>
            </a:extLst>
          </p:cNvPr>
          <p:cNvSpPr txBox="1"/>
          <p:nvPr/>
        </p:nvSpPr>
        <p:spPr>
          <a:xfrm>
            <a:off x="9523826" y="4267377"/>
            <a:ext cx="1820204" cy="400110"/>
          </a:xfrm>
          <a:prstGeom prst="rect">
            <a:avLst/>
          </a:prstGeom>
          <a:noFill/>
        </p:spPr>
        <p:txBody>
          <a:bodyPr wrap="square" rtlCol="0">
            <a:spAutoFit/>
          </a:bodyPr>
          <a:lstStyle/>
          <a:p>
            <a:r>
              <a:rPr lang="en-US" sz="2000" b="1" dirty="0">
                <a:solidFill>
                  <a:srgbClr val="FF0000"/>
                </a:solidFill>
              </a:rPr>
              <a:t>Non-operation</a:t>
            </a:r>
          </a:p>
        </p:txBody>
      </p:sp>
    </p:spTree>
    <p:extLst>
      <p:ext uri="{BB962C8B-B14F-4D97-AF65-F5344CB8AC3E}">
        <p14:creationId xmlns:p14="http://schemas.microsoft.com/office/powerpoint/2010/main" val="2132562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92371-B180-4EE1-ADF7-AB3C86A37D39}"/>
              </a:ext>
            </a:extLst>
          </p:cNvPr>
          <p:cNvSpPr>
            <a:spLocks noGrp="1"/>
          </p:cNvSpPr>
          <p:nvPr>
            <p:ph type="title"/>
          </p:nvPr>
        </p:nvSpPr>
        <p:spPr>
          <a:xfrm>
            <a:off x="1227406" y="0"/>
            <a:ext cx="9737188" cy="1123950"/>
          </a:xfrm>
        </p:spPr>
        <p:txBody>
          <a:bodyPr/>
          <a:lstStyle/>
          <a:p>
            <a:r>
              <a:rPr lang="en-US" dirty="0"/>
              <a:t>Prioritization of Failure Mechanisms</a:t>
            </a:r>
          </a:p>
        </p:txBody>
      </p:sp>
      <p:sp>
        <p:nvSpPr>
          <p:cNvPr id="3" name="Text Placeholder 2">
            <a:extLst>
              <a:ext uri="{FF2B5EF4-FFF2-40B4-BE49-F238E27FC236}">
                <a16:creationId xmlns:a16="http://schemas.microsoft.com/office/drawing/2014/main" id="{9F0927A6-9ECD-4B3B-AA49-75FCD1910171}"/>
              </a:ext>
            </a:extLst>
          </p:cNvPr>
          <p:cNvSpPr>
            <a:spLocks noGrp="1"/>
          </p:cNvSpPr>
          <p:nvPr>
            <p:ph idx="1"/>
          </p:nvPr>
        </p:nvSpPr>
        <p:spPr>
          <a:xfrm>
            <a:off x="557379" y="2135415"/>
            <a:ext cx="6065094" cy="1989641"/>
          </a:xfrm>
        </p:spPr>
        <p:txBody>
          <a:bodyPr/>
          <a:lstStyle/>
          <a:p>
            <a:pPr marL="0" indent="0">
              <a:spcBef>
                <a:spcPts val="600"/>
              </a:spcBef>
              <a:spcAft>
                <a:spcPts val="600"/>
              </a:spcAft>
              <a:buNone/>
            </a:pPr>
            <a:r>
              <a:rPr lang="en-US" dirty="0"/>
              <a:t>Using information about the product design and the life cycle profile, prioritize the failure mechanisms for the product in its intended application.</a:t>
            </a:r>
          </a:p>
        </p:txBody>
      </p:sp>
      <p:sp>
        <p:nvSpPr>
          <p:cNvPr id="4" name="Rectangle 3">
            <a:extLst>
              <a:ext uri="{FF2B5EF4-FFF2-40B4-BE49-F238E27FC236}">
                <a16:creationId xmlns:a16="http://schemas.microsoft.com/office/drawing/2014/main" id="{3D451300-6FBD-4276-896C-637A1FA58B7E}"/>
              </a:ext>
            </a:extLst>
          </p:cNvPr>
          <p:cNvSpPr/>
          <p:nvPr/>
        </p:nvSpPr>
        <p:spPr>
          <a:xfrm>
            <a:off x="7353326" y="987287"/>
            <a:ext cx="4431323" cy="824368"/>
          </a:xfrm>
          <a:prstGeom prst="rect">
            <a:avLst/>
          </a:prstGeom>
          <a:solidFill>
            <a:srgbClr val="FFCC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Identify Potential Failure Mechanisms</a:t>
            </a:r>
          </a:p>
        </p:txBody>
      </p:sp>
      <p:sp>
        <p:nvSpPr>
          <p:cNvPr id="5" name="Rectangle 4">
            <a:extLst>
              <a:ext uri="{FF2B5EF4-FFF2-40B4-BE49-F238E27FC236}">
                <a16:creationId xmlns:a16="http://schemas.microsoft.com/office/drawing/2014/main" id="{655838D4-C50B-44EA-84D4-8DCB0EC9261C}"/>
              </a:ext>
            </a:extLst>
          </p:cNvPr>
          <p:cNvSpPr/>
          <p:nvPr/>
        </p:nvSpPr>
        <p:spPr>
          <a:xfrm>
            <a:off x="7353326" y="2153968"/>
            <a:ext cx="4431322" cy="822960"/>
          </a:xfrm>
          <a:prstGeom prst="rect">
            <a:avLst/>
          </a:prstGeom>
          <a:solidFill>
            <a:srgbClr val="FFCC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Evaluate Potential for Failure Due to Each Failure Mechanism</a:t>
            </a:r>
          </a:p>
        </p:txBody>
      </p:sp>
      <p:sp>
        <p:nvSpPr>
          <p:cNvPr id="6" name="Rectangle 5">
            <a:extLst>
              <a:ext uri="{FF2B5EF4-FFF2-40B4-BE49-F238E27FC236}">
                <a16:creationId xmlns:a16="http://schemas.microsoft.com/office/drawing/2014/main" id="{253608EA-2B43-4D72-84C4-48820CE21E5A}"/>
              </a:ext>
            </a:extLst>
          </p:cNvPr>
          <p:cNvSpPr/>
          <p:nvPr/>
        </p:nvSpPr>
        <p:spPr>
          <a:xfrm>
            <a:off x="7353326" y="3319241"/>
            <a:ext cx="4431321" cy="822960"/>
          </a:xfrm>
          <a:prstGeom prst="rect">
            <a:avLst/>
          </a:prstGeom>
          <a:solidFill>
            <a:srgbClr val="FFCC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Assign Severity of Failure Due to Each Failure Mechanism</a:t>
            </a:r>
          </a:p>
        </p:txBody>
      </p:sp>
      <p:sp>
        <p:nvSpPr>
          <p:cNvPr id="7" name="Rectangle 6">
            <a:extLst>
              <a:ext uri="{FF2B5EF4-FFF2-40B4-BE49-F238E27FC236}">
                <a16:creationId xmlns:a16="http://schemas.microsoft.com/office/drawing/2014/main" id="{EFD1831D-6F42-47AD-A08E-401D5D6D6408}"/>
              </a:ext>
            </a:extLst>
          </p:cNvPr>
          <p:cNvSpPr/>
          <p:nvPr/>
        </p:nvSpPr>
        <p:spPr>
          <a:xfrm>
            <a:off x="7353328" y="4484514"/>
            <a:ext cx="4431319" cy="822960"/>
          </a:xfrm>
          <a:prstGeom prst="rect">
            <a:avLst/>
          </a:prstGeom>
          <a:solidFill>
            <a:srgbClr val="FFCC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Prioritize Failure Mechanisms Based on Potential and Severity of Failure</a:t>
            </a:r>
          </a:p>
        </p:txBody>
      </p:sp>
      <p:cxnSp>
        <p:nvCxnSpPr>
          <p:cNvPr id="9" name="Straight Arrow Connector 8">
            <a:extLst>
              <a:ext uri="{FF2B5EF4-FFF2-40B4-BE49-F238E27FC236}">
                <a16:creationId xmlns:a16="http://schemas.microsoft.com/office/drawing/2014/main" id="{13191AA3-2750-4846-A2D8-AA92B22B66F6}"/>
              </a:ext>
            </a:extLst>
          </p:cNvPr>
          <p:cNvCxnSpPr>
            <a:cxnSpLocks/>
            <a:stCxn id="4" idx="2"/>
            <a:endCxn id="5" idx="0"/>
          </p:cNvCxnSpPr>
          <p:nvPr/>
        </p:nvCxnSpPr>
        <p:spPr>
          <a:xfrm flipH="1">
            <a:off x="9568987" y="1811655"/>
            <a:ext cx="1" cy="34231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B0C24AF-E257-42CA-8B6C-FC9C8503F590}"/>
              </a:ext>
            </a:extLst>
          </p:cNvPr>
          <p:cNvCxnSpPr>
            <a:cxnSpLocks/>
            <a:stCxn id="5" idx="2"/>
            <a:endCxn id="6" idx="0"/>
          </p:cNvCxnSpPr>
          <p:nvPr/>
        </p:nvCxnSpPr>
        <p:spPr>
          <a:xfrm>
            <a:off x="9568987" y="2976928"/>
            <a:ext cx="0" cy="34231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7CD9D39-5DB0-4825-B553-097F1A5E8CA9}"/>
              </a:ext>
            </a:extLst>
          </p:cNvPr>
          <p:cNvCxnSpPr>
            <a:cxnSpLocks/>
            <a:stCxn id="6" idx="2"/>
            <a:endCxn id="7" idx="0"/>
          </p:cNvCxnSpPr>
          <p:nvPr/>
        </p:nvCxnSpPr>
        <p:spPr>
          <a:xfrm>
            <a:off x="9568987" y="4142201"/>
            <a:ext cx="1" cy="34231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B442ED4-A4FA-4490-8E29-350BECAAC658}"/>
              </a:ext>
            </a:extLst>
          </p:cNvPr>
          <p:cNvSpPr txBox="1"/>
          <p:nvPr/>
        </p:nvSpPr>
        <p:spPr>
          <a:xfrm>
            <a:off x="211014" y="5850776"/>
            <a:ext cx="5444197"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Book Antiqua" panose="02040602050305030304" pitchFamily="18" charset="0"/>
                <a:cs typeface="Book Antiqua" panose="02040602050305030304" pitchFamily="18" charset="0"/>
              </a:rPr>
              <a:t>K. C. Kapur and M. Pecht, Reliability Engineering, A. P. Sage, Ed., Hoboken, NJ, USA: John Wiley &amp; Sons, Inc., 2014.</a:t>
            </a: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49718769-2EAB-40CD-B35F-B87F6E8845F0}"/>
              </a:ext>
            </a:extLst>
          </p:cNvPr>
          <p:cNvSpPr txBox="1"/>
          <p:nvPr/>
        </p:nvSpPr>
        <p:spPr>
          <a:xfrm>
            <a:off x="7479932" y="5312167"/>
            <a:ext cx="443132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Procedure for prioritizing failure mechanisms</a:t>
            </a:r>
          </a:p>
        </p:txBody>
      </p:sp>
    </p:spTree>
    <p:extLst>
      <p:ext uri="{BB962C8B-B14F-4D97-AF65-F5344CB8AC3E}">
        <p14:creationId xmlns:p14="http://schemas.microsoft.com/office/powerpoint/2010/main" val="1144712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51017D-B93B-45EA-9E25-A4DB719834E1}"/>
              </a:ext>
            </a:extLst>
          </p:cNvPr>
          <p:cNvSpPr txBox="1"/>
          <p:nvPr/>
        </p:nvSpPr>
        <p:spPr>
          <a:xfrm>
            <a:off x="228600" y="914400"/>
            <a:ext cx="11658600" cy="5262979"/>
          </a:xfrm>
          <a:prstGeom prst="rect">
            <a:avLst/>
          </a:prstGeom>
          <a:noFill/>
        </p:spPr>
        <p:txBody>
          <a:bodyPr wrap="square" rtlCol="0">
            <a:spAutoFit/>
          </a:bodyPr>
          <a:lstStyle/>
          <a:p>
            <a:pPr algn="ctr">
              <a:spcBef>
                <a:spcPts val="0"/>
              </a:spcBef>
              <a:spcAft>
                <a:spcPts val="0"/>
              </a:spcAft>
            </a:pPr>
            <a:r>
              <a:rPr lang="en-US" sz="2800" dirty="0">
                <a:solidFill>
                  <a:srgbClr val="000000"/>
                </a:solidFill>
              </a:rPr>
              <a:t>The information provided in this presentation has been compiled by the</a:t>
            </a:r>
            <a:endParaRPr lang="en-US" sz="2800" dirty="0">
              <a:solidFill>
                <a:srgbClr val="222222"/>
              </a:solidFill>
              <a:latin typeface="Arial" panose="020B0604020202020204" pitchFamily="34" charset="0"/>
            </a:endParaRPr>
          </a:p>
          <a:p>
            <a:pPr algn="ctr">
              <a:spcBef>
                <a:spcPts val="0"/>
              </a:spcBef>
              <a:spcAft>
                <a:spcPts val="0"/>
              </a:spcAft>
            </a:pPr>
            <a:r>
              <a:rPr lang="en-US" sz="2800" dirty="0">
                <a:solidFill>
                  <a:srgbClr val="000000"/>
                </a:solidFill>
              </a:rPr>
              <a:t>University of Maryland</a:t>
            </a:r>
            <a:endParaRPr lang="en-US" sz="2800" dirty="0">
              <a:solidFill>
                <a:srgbClr val="222222"/>
              </a:solidFill>
              <a:latin typeface="Arial" panose="020B0604020202020204" pitchFamily="34" charset="0"/>
            </a:endParaRPr>
          </a:p>
          <a:p>
            <a:pPr algn="ctr">
              <a:spcBef>
                <a:spcPts val="0"/>
              </a:spcBef>
              <a:spcAft>
                <a:spcPts val="0"/>
              </a:spcAft>
            </a:pPr>
            <a:r>
              <a:rPr lang="en-US" sz="2800" dirty="0">
                <a:solidFill>
                  <a:srgbClr val="000000"/>
                </a:solidFill>
              </a:rPr>
              <a:t> </a:t>
            </a:r>
            <a:endParaRPr lang="en-US" sz="2800" dirty="0">
              <a:solidFill>
                <a:srgbClr val="222222"/>
              </a:solidFill>
              <a:latin typeface="Arial" panose="020B0604020202020204" pitchFamily="34" charset="0"/>
            </a:endParaRPr>
          </a:p>
          <a:p>
            <a:pPr algn="ctr">
              <a:spcBef>
                <a:spcPts val="0"/>
              </a:spcBef>
              <a:spcAft>
                <a:spcPts val="0"/>
              </a:spcAft>
            </a:pPr>
            <a:r>
              <a:rPr lang="en-US" sz="2800" dirty="0">
                <a:solidFill>
                  <a:srgbClr val="000000"/>
                </a:solidFill>
              </a:rPr>
              <a:t>Replication rights of all information is retained by individual presenters, their respective organizations, and CALCE. Reproduction or distribution of either printed or electronic versions of this material in whole or in part is strictly prohibited, with the sole exception of distribution to registered attendees by the meeting organizers at CAIRS - Centre for Advances in Reliability and Safety .</a:t>
            </a:r>
            <a:endParaRPr lang="en-US" sz="2800" dirty="0">
              <a:solidFill>
                <a:srgbClr val="222222"/>
              </a:solidFill>
              <a:latin typeface="Arial" panose="020B0604020202020204" pitchFamily="34" charset="0"/>
            </a:endParaRPr>
          </a:p>
          <a:p>
            <a:pPr algn="ctr">
              <a:spcBef>
                <a:spcPts val="0"/>
              </a:spcBef>
              <a:spcAft>
                <a:spcPts val="0"/>
              </a:spcAft>
            </a:pPr>
            <a:r>
              <a:rPr lang="en-US" sz="2800" dirty="0">
                <a:solidFill>
                  <a:srgbClr val="000000"/>
                </a:solidFill>
              </a:rPr>
              <a:t> </a:t>
            </a:r>
            <a:endParaRPr lang="en-US" sz="2800" dirty="0">
              <a:solidFill>
                <a:srgbClr val="222222"/>
              </a:solidFill>
              <a:latin typeface="Arial" panose="020B0604020202020204" pitchFamily="34" charset="0"/>
            </a:endParaRPr>
          </a:p>
          <a:p>
            <a:pPr algn="ctr">
              <a:spcBef>
                <a:spcPts val="0"/>
              </a:spcBef>
              <a:spcAft>
                <a:spcPts val="0"/>
              </a:spcAft>
            </a:pPr>
            <a:r>
              <a:rPr lang="en-US" sz="2800" dirty="0">
                <a:solidFill>
                  <a:srgbClr val="000000"/>
                </a:solidFill>
              </a:rPr>
              <a:t>Copyright CALCE and the University of Maryland.  All rights reserved.</a:t>
            </a:r>
            <a:endParaRPr lang="en-US" sz="2800" dirty="0">
              <a:solidFill>
                <a:srgbClr val="222222"/>
              </a:solidFill>
              <a:latin typeface="Arial" panose="020B0604020202020204" pitchFamily="34" charset="0"/>
            </a:endParaRPr>
          </a:p>
          <a:p>
            <a:br>
              <a:rPr lang="en-US" sz="2800" dirty="0">
                <a:solidFill>
                  <a:srgbClr val="222222"/>
                </a:solidFill>
                <a:latin typeface="Arial" panose="020B0604020202020204" pitchFamily="34" charset="0"/>
              </a:rPr>
            </a:br>
            <a:endParaRPr lang="en-US" sz="2800" dirty="0"/>
          </a:p>
        </p:txBody>
      </p:sp>
    </p:spTree>
    <p:extLst>
      <p:ext uri="{BB962C8B-B14F-4D97-AF65-F5344CB8AC3E}">
        <p14:creationId xmlns:p14="http://schemas.microsoft.com/office/powerpoint/2010/main" val="1192203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E15B-299D-4B46-901D-CE0F1EED2F69}"/>
              </a:ext>
            </a:extLst>
          </p:cNvPr>
          <p:cNvSpPr>
            <a:spLocks noGrp="1"/>
          </p:cNvSpPr>
          <p:nvPr>
            <p:ph type="title"/>
          </p:nvPr>
        </p:nvSpPr>
        <p:spPr/>
        <p:txBody>
          <a:bodyPr/>
          <a:lstStyle/>
          <a:p>
            <a:r>
              <a:rPr lang="en-US" altLang="zh-CN" dirty="0">
                <a:solidFill>
                  <a:srgbClr val="000000"/>
                </a:solidFill>
                <a:ea typeface="SimSun" pitchFamily="2" charset="-122"/>
                <a:cs typeface="Arial" pitchFamily="34" charset="0"/>
              </a:rPr>
              <a:t>Examples of Failure Mechanisms and Models</a:t>
            </a:r>
            <a:endParaRPr lang="en-US" dirty="0"/>
          </a:p>
        </p:txBody>
      </p:sp>
      <p:graphicFrame>
        <p:nvGraphicFramePr>
          <p:cNvPr id="4" name="Table 4">
            <a:extLst>
              <a:ext uri="{FF2B5EF4-FFF2-40B4-BE49-F238E27FC236}">
                <a16:creationId xmlns:a16="http://schemas.microsoft.com/office/drawing/2014/main" id="{5D68B2FD-3AD2-45E5-97DA-E22D300D3CB8}"/>
              </a:ext>
            </a:extLst>
          </p:cNvPr>
          <p:cNvGraphicFramePr>
            <a:graphicFrameLocks noGrp="1"/>
          </p:cNvGraphicFramePr>
          <p:nvPr>
            <p:ph idx="1"/>
            <p:extLst>
              <p:ext uri="{D42A27DB-BD31-4B8C-83A1-F6EECF244321}">
                <p14:modId xmlns:p14="http://schemas.microsoft.com/office/powerpoint/2010/main" val="1833409256"/>
              </p:ext>
            </p:extLst>
          </p:nvPr>
        </p:nvGraphicFramePr>
        <p:xfrm>
          <a:off x="0" y="990600"/>
          <a:ext cx="12192000" cy="5383050"/>
        </p:xfrm>
        <a:graphic>
          <a:graphicData uri="http://schemas.openxmlformats.org/drawingml/2006/table">
            <a:tbl>
              <a:tblPr firstRow="1" bandRow="1">
                <a:tableStyleId>{5C22544A-7EE6-4342-B048-85BDC9FD1C3A}</a:tableStyleId>
              </a:tblPr>
              <a:tblGrid>
                <a:gridCol w="2166425">
                  <a:extLst>
                    <a:ext uri="{9D8B030D-6E8A-4147-A177-3AD203B41FA5}">
                      <a16:colId xmlns:a16="http://schemas.microsoft.com/office/drawing/2014/main" val="3190126741"/>
                    </a:ext>
                  </a:extLst>
                </a:gridCol>
                <a:gridCol w="4248443">
                  <a:extLst>
                    <a:ext uri="{9D8B030D-6E8A-4147-A177-3AD203B41FA5}">
                      <a16:colId xmlns:a16="http://schemas.microsoft.com/office/drawing/2014/main" val="533008474"/>
                    </a:ext>
                  </a:extLst>
                </a:gridCol>
                <a:gridCol w="2729132">
                  <a:extLst>
                    <a:ext uri="{9D8B030D-6E8A-4147-A177-3AD203B41FA5}">
                      <a16:colId xmlns:a16="http://schemas.microsoft.com/office/drawing/2014/main" val="906932514"/>
                    </a:ext>
                  </a:extLst>
                </a:gridCol>
                <a:gridCol w="3048000">
                  <a:extLst>
                    <a:ext uri="{9D8B030D-6E8A-4147-A177-3AD203B41FA5}">
                      <a16:colId xmlns:a16="http://schemas.microsoft.com/office/drawing/2014/main" val="2209044722"/>
                    </a:ext>
                  </a:extLst>
                </a:gridCol>
              </a:tblGrid>
              <a:tr h="70438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chemeClr val="tx1"/>
                          </a:solidFill>
                          <a:effectLst/>
                          <a:latin typeface="Times New Roman" pitchFamily="18" charset="0"/>
                          <a:ea typeface="SimSun" pitchFamily="2" charset="-122"/>
                        </a:rPr>
                        <a:t> </a:t>
                      </a:r>
                      <a:r>
                        <a:rPr kumimoji="0" lang="en-US" altLang="zh-CN" sz="1650" b="1" i="0" u="none" strike="noStrike" cap="none" normalizeH="0" baseline="0" dirty="0">
                          <a:ln>
                            <a:noFill/>
                          </a:ln>
                          <a:solidFill>
                            <a:srgbClr val="000000"/>
                          </a:solidFill>
                          <a:effectLst/>
                          <a:latin typeface="Times New Roman" pitchFamily="18" charset="0"/>
                          <a:ea typeface="SimSun" pitchFamily="2" charset="-122"/>
                        </a:rPr>
                        <a:t>Failure Mechanism</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chemeClr val="tx1"/>
                          </a:solidFill>
                          <a:effectLst/>
                          <a:latin typeface="Times New Roman" pitchFamily="18" charset="0"/>
                          <a:ea typeface="SimSun" pitchFamily="2" charset="-122"/>
                        </a:rPr>
                        <a:t> </a:t>
                      </a:r>
                      <a:r>
                        <a:rPr kumimoji="0" lang="en-US" altLang="zh-CN" sz="1650" b="1" i="0" u="none" strike="noStrike" cap="none" normalizeH="0" baseline="0" dirty="0">
                          <a:ln>
                            <a:noFill/>
                          </a:ln>
                          <a:solidFill>
                            <a:srgbClr val="000000"/>
                          </a:solidFill>
                          <a:effectLst/>
                          <a:latin typeface="Times New Roman" pitchFamily="18" charset="0"/>
                          <a:ea typeface="SimSun" pitchFamily="2" charset="-122"/>
                        </a:rPr>
                        <a:t>Failure Sites</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1" i="0" u="none" strike="noStrike" cap="none" normalizeH="0" baseline="0" dirty="0">
                          <a:ln>
                            <a:noFill/>
                          </a:ln>
                          <a:solidFill>
                            <a:srgbClr val="000000"/>
                          </a:solidFill>
                          <a:effectLst/>
                          <a:latin typeface="Times New Roman" pitchFamily="18" charset="0"/>
                          <a:ea typeface="SimSun" pitchFamily="2" charset="-122"/>
                        </a:rPr>
                        <a:t>Relevant Stress Parameters</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1" i="0" u="none" strike="noStrike" cap="none" normalizeH="0" baseline="0" dirty="0">
                          <a:ln>
                            <a:noFill/>
                          </a:ln>
                          <a:solidFill>
                            <a:schemeClr val="tx1"/>
                          </a:solidFill>
                          <a:effectLst/>
                          <a:latin typeface="Times New Roman" pitchFamily="18" charset="0"/>
                          <a:ea typeface="SimSun" pitchFamily="2" charset="-122"/>
                        </a:rPr>
                        <a:t>Failure Models</a:t>
                      </a:r>
                      <a:endParaRPr kumimoji="0" lang="en-US" altLang="zh-CN" sz="1650" b="1" i="0" u="none" strike="noStrike" cap="none" normalizeH="0" baseline="0" dirty="0">
                        <a:ln>
                          <a:noFill/>
                        </a:ln>
                        <a:solidFill>
                          <a:srgbClr val="000000"/>
                        </a:solidFill>
                        <a:effectLst/>
                        <a:latin typeface="Times New Roman" pitchFamily="18" charset="0"/>
                        <a:ea typeface="SimSun" pitchFamily="2" charset="-122"/>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6756152"/>
                  </a:ext>
                </a:extLst>
              </a:tr>
              <a:tr h="70438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chemeClr val="tx1"/>
                          </a:solidFill>
                          <a:effectLst/>
                          <a:latin typeface="Times New Roman" pitchFamily="18" charset="0"/>
                          <a:ea typeface="SimSun" pitchFamily="2" charset="-122"/>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rgbClr val="000000"/>
                          </a:solidFill>
                          <a:effectLst/>
                          <a:latin typeface="Times New Roman" pitchFamily="18" charset="0"/>
                          <a:ea typeface="SimSun" pitchFamily="2" charset="-122"/>
                        </a:rPr>
                        <a:t>Fatigue</a:t>
                      </a:r>
                      <a:endParaRPr kumimoji="0" lang="en-US" altLang="zh-CN" sz="1650" b="0" i="0" u="none" strike="noStrike" cap="none" normalizeH="0" baseline="0" dirty="0">
                        <a:ln>
                          <a:noFill/>
                        </a:ln>
                        <a:solidFill>
                          <a:schemeClr val="tx1"/>
                        </a:solidFill>
                        <a:effectLst/>
                        <a:latin typeface="Times New Roman" pitchFamily="18" charset="0"/>
                        <a:ea typeface="SimSun" pitchFamily="2" charset="-122"/>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rgbClr val="000000"/>
                          </a:solidFill>
                          <a:effectLst/>
                          <a:latin typeface="Times New Roman" pitchFamily="18" charset="0"/>
                          <a:ea typeface="SimSun" pitchFamily="2" charset="-122"/>
                        </a:rPr>
                        <a:t>Die attach, Wire-bond / Tape Automated Bonding,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rgbClr val="000000"/>
                          </a:solidFill>
                          <a:effectLst/>
                          <a:latin typeface="Times New Roman" pitchFamily="18" charset="0"/>
                          <a:ea typeface="SimSun" pitchFamily="2" charset="-122"/>
                        </a:rPr>
                        <a:t>  Solder leads, Bond pads,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rgbClr val="000000"/>
                          </a:solidFill>
                          <a:effectLst/>
                          <a:latin typeface="Times New Roman" pitchFamily="18" charset="0"/>
                          <a:ea typeface="SimSun" pitchFamily="2" charset="-122"/>
                        </a:rPr>
                        <a:t>  Traces, Vias / Plated Through Hole,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rgbClr val="000000"/>
                          </a:solidFill>
                          <a:effectLst/>
                          <a:latin typeface="Times New Roman" pitchFamily="18" charset="0"/>
                          <a:ea typeface="SimSun" pitchFamily="2" charset="-122"/>
                        </a:rPr>
                        <a:t>  Interfaces</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chemeClr val="tx1"/>
                          </a:solidFill>
                          <a:effectLst/>
                          <a:latin typeface="Times New Roman" pitchFamily="18" charset="0"/>
                          <a:ea typeface="SimSun" pitchFamily="2" charset="-122"/>
                        </a:rPr>
                        <a:t>   </a:t>
                      </a:r>
                      <a:r>
                        <a:rPr kumimoji="0" lang="en-US" altLang="zh-CN" sz="1650" b="0" i="0" u="none" strike="noStrike" cap="none" normalizeH="0" baseline="0" dirty="0">
                          <a:ln>
                            <a:noFill/>
                          </a:ln>
                          <a:solidFill>
                            <a:srgbClr val="000000"/>
                          </a:solidFill>
                          <a:effectLst/>
                          <a:latin typeface="Times New Roman" pitchFamily="18" charset="0"/>
                          <a:ea typeface="SimSun" pitchFamily="2" charset="-122"/>
                        </a:rPr>
                        <a:t>Cyclic deformations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rgbClr val="000000"/>
                          </a:solidFill>
                          <a:effectLst/>
                          <a:latin typeface="Times New Roman" pitchFamily="18" charset="0"/>
                          <a:ea typeface="SimSun" pitchFamily="2" charset="-122"/>
                        </a:rPr>
                        <a:t>(temperature, humidity, or voltage cycling)</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rgbClr val="000000"/>
                          </a:solidFill>
                          <a:effectLst/>
                          <a:latin typeface="Times New Roman" pitchFamily="18" charset="0"/>
                          <a:ea typeface="SimSun" pitchFamily="2" charset="-122"/>
                        </a:rPr>
                        <a:t>Nonlinear Power</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chemeClr val="tx1"/>
                          </a:solidFill>
                          <a:effectLst/>
                          <a:latin typeface="Times New Roman" pitchFamily="18" charset="0"/>
                          <a:ea typeface="SimSun" pitchFamily="2" charset="-122"/>
                        </a:rPr>
                        <a:t> </a:t>
                      </a:r>
                      <a:r>
                        <a:rPr kumimoji="0" lang="en-US" altLang="zh-CN" sz="1650" b="0" i="0" u="none" strike="noStrike" cap="none" normalizeH="0" baseline="0" dirty="0">
                          <a:ln>
                            <a:noFill/>
                          </a:ln>
                          <a:solidFill>
                            <a:srgbClr val="000000"/>
                          </a:solidFill>
                          <a:effectLst/>
                          <a:latin typeface="Times New Roman" pitchFamily="18" charset="0"/>
                          <a:ea typeface="SimSun" pitchFamily="2" charset="-122"/>
                        </a:rPr>
                        <a:t>Law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rgbClr val="000000"/>
                          </a:solidFill>
                          <a:effectLst/>
                          <a:latin typeface="Times New Roman" pitchFamily="18" charset="0"/>
                          <a:ea typeface="SimSun" pitchFamily="2" charset="-122"/>
                        </a:rPr>
                        <a:t>(Coffin-Manson)</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0418616"/>
                  </a:ext>
                </a:extLst>
              </a:tr>
              <a:tr h="70438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rgbClr val="000000"/>
                          </a:solidFill>
                          <a:effectLst/>
                          <a:latin typeface="Times New Roman" pitchFamily="18" charset="0"/>
                          <a:ea typeface="SimSun" pitchFamily="2" charset="-122"/>
                        </a:rPr>
                        <a:t>Corrosion</a:t>
                      </a:r>
                      <a:r>
                        <a:rPr kumimoji="0" lang="en-US" altLang="zh-CN" sz="1650" b="0" i="0" u="none" strike="noStrike" cap="none" normalizeH="0" baseline="0" dirty="0">
                          <a:ln>
                            <a:noFill/>
                          </a:ln>
                          <a:solidFill>
                            <a:schemeClr val="tx1"/>
                          </a:solidFill>
                          <a:effectLst/>
                          <a:latin typeface="Times New Roman" pitchFamily="18" charset="0"/>
                          <a:ea typeface="SimSun" pitchFamily="2" charset="-122"/>
                        </a:rPr>
                        <a:t> </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rgbClr val="000000"/>
                          </a:solidFill>
                          <a:effectLst/>
                          <a:latin typeface="Times New Roman" pitchFamily="18" charset="0"/>
                          <a:ea typeface="SimSun" pitchFamily="2" charset="-122"/>
                        </a:rPr>
                        <a:t>Metallizations</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rgbClr val="000000"/>
                          </a:solidFill>
                          <a:effectLst/>
                          <a:latin typeface="Times New Roman" pitchFamily="18" charset="0"/>
                          <a:ea typeface="SimSun" pitchFamily="2" charset="-122"/>
                        </a:rPr>
                        <a:t>Moisture, voltage cycling, temperature, chemicals</a:t>
                      </a:r>
                      <a:endParaRPr kumimoji="0" lang="en-US" altLang="zh-CN" sz="1650" b="0" i="0" u="none" strike="noStrike" cap="none" normalizeH="0" baseline="0" dirty="0">
                        <a:ln>
                          <a:noFill/>
                        </a:ln>
                        <a:solidFill>
                          <a:schemeClr val="tx1"/>
                        </a:solidFill>
                        <a:effectLst/>
                        <a:latin typeface="Times New Roman" pitchFamily="18" charset="0"/>
                        <a:ea typeface="SimSun" pitchFamily="2" charset="-122"/>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rgbClr val="000000"/>
                          </a:solidFill>
                          <a:effectLst/>
                          <a:latin typeface="Times New Roman" pitchFamily="18" charset="0"/>
                          <a:ea typeface="SimSun" pitchFamily="2" charset="-122"/>
                        </a:rPr>
                        <a:t>Eyring (Howard)</a:t>
                      </a:r>
                      <a:r>
                        <a:rPr kumimoji="0" lang="en-US" altLang="zh-CN" sz="1650" b="0" i="0" u="none" strike="noStrike" cap="none" normalizeH="0" baseline="0" dirty="0">
                          <a:ln>
                            <a:noFill/>
                          </a:ln>
                          <a:solidFill>
                            <a:schemeClr val="tx1"/>
                          </a:solidFill>
                          <a:effectLst/>
                          <a:latin typeface="Times New Roman" pitchFamily="18" charset="0"/>
                          <a:ea typeface="SimSun" pitchFamily="2" charset="-122"/>
                        </a:rPr>
                        <a:t> </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675388"/>
                  </a:ext>
                </a:extLst>
              </a:tr>
              <a:tr h="70438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chemeClr val="tx1"/>
                          </a:solidFill>
                          <a:effectLst/>
                          <a:latin typeface="Times New Roman" pitchFamily="18" charset="0"/>
                          <a:ea typeface="SimSun" pitchFamily="2" charset="-122"/>
                        </a:rPr>
                        <a:t>   </a:t>
                      </a:r>
                      <a:r>
                        <a:rPr kumimoji="0" lang="en-US" altLang="zh-CN" sz="1650" b="0" i="0" u="none" strike="noStrike" cap="none" normalizeH="0" baseline="0" dirty="0">
                          <a:ln>
                            <a:noFill/>
                          </a:ln>
                          <a:solidFill>
                            <a:srgbClr val="000000"/>
                          </a:solidFill>
                          <a:effectLst/>
                          <a:latin typeface="Times New Roman" pitchFamily="18" charset="0"/>
                          <a:ea typeface="SimSun" pitchFamily="2" charset="-122"/>
                        </a:rPr>
                        <a:t>Electromigration</a:t>
                      </a:r>
                      <a:r>
                        <a:rPr kumimoji="0" lang="en-US" altLang="zh-CN" sz="1650" b="0" i="0" u="none" strike="noStrike" cap="none" normalizeH="0" baseline="0" dirty="0">
                          <a:ln>
                            <a:noFill/>
                          </a:ln>
                          <a:solidFill>
                            <a:schemeClr val="tx1"/>
                          </a:solidFill>
                          <a:effectLst/>
                          <a:latin typeface="Times New Roman" pitchFamily="18" charset="0"/>
                          <a:ea typeface="SimSun" pitchFamily="2" charset="-122"/>
                        </a:rPr>
                        <a:t> </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rgbClr val="000000"/>
                          </a:solidFill>
                          <a:effectLst/>
                          <a:latin typeface="Times New Roman" pitchFamily="18" charset="0"/>
                          <a:ea typeface="SimSun" pitchFamily="2" charset="-122"/>
                        </a:rPr>
                        <a:t>Metallizations</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rgbClr val="000000"/>
                          </a:solidFill>
                          <a:effectLst/>
                          <a:latin typeface="Times New Roman" pitchFamily="18" charset="0"/>
                          <a:ea typeface="SimSun" pitchFamily="2" charset="-122"/>
                        </a:rPr>
                        <a:t>Temperature, current density</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rgbClr val="000000"/>
                          </a:solidFill>
                          <a:effectLst/>
                          <a:latin typeface="Times New Roman" pitchFamily="18" charset="0"/>
                          <a:ea typeface="SimSun" pitchFamily="2" charset="-122"/>
                        </a:rPr>
                        <a:t>Eyring (Black)</a:t>
                      </a:r>
                      <a:endParaRPr kumimoji="0" lang="en-US" altLang="zh-CN" sz="1650" b="0" i="0" u="none" strike="noStrike" cap="none" normalizeH="0" baseline="0" dirty="0">
                        <a:ln>
                          <a:noFill/>
                        </a:ln>
                        <a:solidFill>
                          <a:schemeClr val="tx1"/>
                        </a:solidFill>
                        <a:effectLst/>
                        <a:latin typeface="Times New Roman" pitchFamily="18" charset="0"/>
                        <a:ea typeface="SimSun" pitchFamily="2" charset="-122"/>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894649"/>
                  </a:ext>
                </a:extLst>
              </a:tr>
              <a:tr h="70438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50" b="0" i="0" u="none" strike="noStrike" cap="none" normalizeH="0" baseline="0" dirty="0">
                          <a:ln>
                            <a:noFill/>
                          </a:ln>
                          <a:solidFill>
                            <a:srgbClr val="000000"/>
                          </a:solidFill>
                          <a:effectLst/>
                          <a:latin typeface="Times New Roman" pitchFamily="18" charset="0"/>
                          <a:ea typeface="SimSun" pitchFamily="2" charset="-122"/>
                        </a:rPr>
                        <a:t>Conductive Filament Formation </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rgbClr val="000000"/>
                          </a:solidFill>
                          <a:effectLst/>
                          <a:latin typeface="Times New Roman" pitchFamily="18" charset="0"/>
                          <a:ea typeface="SimSun" pitchFamily="2" charset="-122"/>
                        </a:rPr>
                        <a:t>Between Metallizations</a:t>
                      </a:r>
                      <a:endParaRPr kumimoji="0" lang="en-US" altLang="zh-CN" sz="1650" b="0" i="0" u="none" strike="noStrike" cap="none" normalizeH="0" baseline="0" dirty="0">
                        <a:ln>
                          <a:noFill/>
                        </a:ln>
                        <a:solidFill>
                          <a:schemeClr val="tx1"/>
                        </a:solidFill>
                        <a:effectLst/>
                        <a:latin typeface="Times New Roman" pitchFamily="18" charset="0"/>
                        <a:ea typeface="SimSun" pitchFamily="2" charset="-122"/>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rgbClr val="000000"/>
                          </a:solidFill>
                          <a:effectLst/>
                          <a:latin typeface="Times New Roman" pitchFamily="18" charset="0"/>
                          <a:ea typeface="SimSun" pitchFamily="2" charset="-122"/>
                        </a:rPr>
                        <a:t>Moisture, voltage gradients</a:t>
                      </a:r>
                      <a:endParaRPr kumimoji="0" lang="en-US" altLang="zh-CN" sz="1650" b="0" i="0" u="none" strike="noStrike" cap="none" normalizeH="0" baseline="0" dirty="0">
                        <a:ln>
                          <a:noFill/>
                        </a:ln>
                        <a:solidFill>
                          <a:schemeClr val="tx1"/>
                        </a:solidFill>
                        <a:effectLst/>
                        <a:latin typeface="Times New Roman" pitchFamily="18" charset="0"/>
                        <a:ea typeface="SimSun" pitchFamily="2" charset="-122"/>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rgbClr val="000000"/>
                          </a:solidFill>
                          <a:effectLst/>
                          <a:latin typeface="Times New Roman" pitchFamily="18" charset="0"/>
                          <a:ea typeface="SimSun" pitchFamily="2" charset="-122"/>
                        </a:rPr>
                        <a:t>Power Law (Rudra)</a:t>
                      </a:r>
                      <a:r>
                        <a:rPr kumimoji="0" lang="en-US" altLang="zh-CN" sz="1650" b="0" i="0" u="none" strike="noStrike" cap="none" normalizeH="0" baseline="0" dirty="0">
                          <a:ln>
                            <a:noFill/>
                          </a:ln>
                          <a:solidFill>
                            <a:schemeClr val="tx1"/>
                          </a:solidFill>
                          <a:effectLst/>
                          <a:latin typeface="Times New Roman" pitchFamily="18" charset="0"/>
                          <a:ea typeface="SimSun" pitchFamily="2" charset="-122"/>
                        </a:rPr>
                        <a:t>    </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0852087"/>
                  </a:ext>
                </a:extLst>
              </a:tr>
              <a:tr h="70438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rgbClr val="000000"/>
                          </a:solidFill>
                          <a:effectLst/>
                          <a:latin typeface="Times New Roman" pitchFamily="18" charset="0"/>
                          <a:ea typeface="SimSun" pitchFamily="2" charset="-122"/>
                        </a:rPr>
                        <a:t>Stress Driven</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50" b="0" i="0" u="none" strike="noStrike" cap="none" normalizeH="0" baseline="0" dirty="0">
                          <a:ln>
                            <a:noFill/>
                          </a:ln>
                          <a:solidFill>
                            <a:srgbClr val="000000"/>
                          </a:solidFill>
                          <a:effectLst/>
                          <a:latin typeface="Times New Roman" pitchFamily="18" charset="0"/>
                          <a:ea typeface="SimSun" pitchFamily="2" charset="-122"/>
                        </a:rPr>
                        <a:t>   Diffusion Voiding</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rgbClr val="000000"/>
                          </a:solidFill>
                          <a:effectLst/>
                          <a:latin typeface="Times New Roman" pitchFamily="18" charset="0"/>
                          <a:ea typeface="SimSun" pitchFamily="2" charset="-122"/>
                        </a:rPr>
                        <a:t>Metal Traces</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rgbClr val="000000"/>
                          </a:solidFill>
                          <a:effectLst/>
                          <a:latin typeface="Times New Roman" pitchFamily="18" charset="0"/>
                          <a:ea typeface="SimSun" pitchFamily="2" charset="-122"/>
                        </a:rPr>
                        <a:t>Stress, temperature</a:t>
                      </a:r>
                      <a:endParaRPr kumimoji="0" lang="en-US" altLang="zh-CN" sz="1650" b="0" i="0" u="none" strike="noStrike" cap="none" normalizeH="0" baseline="0" dirty="0">
                        <a:ln>
                          <a:noFill/>
                        </a:ln>
                        <a:solidFill>
                          <a:schemeClr val="tx1"/>
                        </a:solidFill>
                        <a:effectLst/>
                        <a:latin typeface="Times New Roman" pitchFamily="18" charset="0"/>
                        <a:ea typeface="SimSun" pitchFamily="2" charset="-122"/>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50" b="0" i="0" u="none" strike="noStrike" cap="none" normalizeH="0" baseline="0" dirty="0">
                          <a:ln>
                            <a:noFill/>
                          </a:ln>
                          <a:solidFill>
                            <a:srgbClr val="000000"/>
                          </a:solidFill>
                          <a:effectLst/>
                          <a:latin typeface="Times New Roman" pitchFamily="18" charset="0"/>
                          <a:ea typeface="SimSun" pitchFamily="2" charset="-122"/>
                        </a:rPr>
                        <a:t>Eyring (Okabayashi)</a:t>
                      </a:r>
                      <a:endParaRPr kumimoji="0" lang="en-US" altLang="zh-CN" sz="1650" b="0" i="0" u="none" strike="noStrike" cap="none" normalizeH="0" baseline="0" dirty="0">
                        <a:ln>
                          <a:noFill/>
                        </a:ln>
                        <a:solidFill>
                          <a:schemeClr val="tx1"/>
                        </a:solidFill>
                        <a:effectLst/>
                        <a:latin typeface="Times New Roman" pitchFamily="18" charset="0"/>
                        <a:ea typeface="SimSun" pitchFamily="2" charset="-122"/>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1087618"/>
                  </a:ext>
                </a:extLst>
              </a:tr>
              <a:tr h="704389">
                <a:tc>
                  <a:txBody>
                    <a:bodyPr/>
                    <a:lstStyle/>
                    <a:p>
                      <a:pPr algn="ctr"/>
                      <a:r>
                        <a:rPr lang="en-US" sz="1650" dirty="0"/>
                        <a:t>Time Dependent Dielectric Breakdown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50" dirty="0"/>
                        <a:t>Dielectric Layers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50" dirty="0"/>
                        <a:t>Voltage, temperature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50" dirty="0"/>
                        <a:t>Fowler-</a:t>
                      </a:r>
                      <a:r>
                        <a:rPr lang="en-US" sz="1650" dirty="0" err="1"/>
                        <a:t>Nordheim</a:t>
                      </a:r>
                      <a:endParaRPr lang="en-US" sz="16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9760554"/>
                  </a:ext>
                </a:extLst>
              </a:tr>
            </a:tbl>
          </a:graphicData>
        </a:graphic>
      </p:graphicFrame>
    </p:spTree>
    <p:extLst>
      <p:ext uri="{BB962C8B-B14F-4D97-AF65-F5344CB8AC3E}">
        <p14:creationId xmlns:p14="http://schemas.microsoft.com/office/powerpoint/2010/main" val="1925335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7CFE6-6FA9-4E71-A09A-CCA149E4B0B5}"/>
              </a:ext>
            </a:extLst>
          </p:cNvPr>
          <p:cNvSpPr>
            <a:spLocks noGrp="1"/>
          </p:cNvSpPr>
          <p:nvPr>
            <p:ph type="title"/>
          </p:nvPr>
        </p:nvSpPr>
        <p:spPr/>
        <p:txBody>
          <a:bodyPr/>
          <a:lstStyle/>
          <a:p>
            <a:r>
              <a:rPr lang="en-US" dirty="0"/>
              <a:t>Examples of Failure Mechanism Prioritization for a Lithium-Ion Battery Anode</a:t>
            </a:r>
          </a:p>
        </p:txBody>
      </p:sp>
      <p:pic>
        <p:nvPicPr>
          <p:cNvPr id="7" name="Picture 6">
            <a:extLst>
              <a:ext uri="{FF2B5EF4-FFF2-40B4-BE49-F238E27FC236}">
                <a16:creationId xmlns:a16="http://schemas.microsoft.com/office/drawing/2014/main" id="{6A425AFD-8F3D-4A95-94B1-19C3D290C632}"/>
              </a:ext>
            </a:extLst>
          </p:cNvPr>
          <p:cNvPicPr>
            <a:picLocks noChangeAspect="1"/>
          </p:cNvPicPr>
          <p:nvPr/>
        </p:nvPicPr>
        <p:blipFill>
          <a:blip r:embed="rId2"/>
          <a:stretch>
            <a:fillRect/>
          </a:stretch>
        </p:blipFill>
        <p:spPr>
          <a:xfrm>
            <a:off x="224733" y="1198418"/>
            <a:ext cx="11742535" cy="3844637"/>
          </a:xfrm>
          <a:prstGeom prst="rect">
            <a:avLst/>
          </a:prstGeom>
        </p:spPr>
      </p:pic>
      <p:sp>
        <p:nvSpPr>
          <p:cNvPr id="9" name="TextBox 8">
            <a:extLst>
              <a:ext uri="{FF2B5EF4-FFF2-40B4-BE49-F238E27FC236}">
                <a16:creationId xmlns:a16="http://schemas.microsoft.com/office/drawing/2014/main" id="{084A829D-E2BE-4AE8-81C3-9A4494052EAD}"/>
              </a:ext>
            </a:extLst>
          </p:cNvPr>
          <p:cNvSpPr txBox="1"/>
          <p:nvPr/>
        </p:nvSpPr>
        <p:spPr>
          <a:xfrm>
            <a:off x="6192983" y="5578964"/>
            <a:ext cx="5999017" cy="830997"/>
          </a:xfrm>
          <a:prstGeom prst="rect">
            <a:avLst/>
          </a:prstGeom>
          <a:noFill/>
        </p:spPr>
        <p:txBody>
          <a:bodyPr wrap="square">
            <a:spAutoFit/>
          </a:bodyPr>
          <a:lstStyle/>
          <a:p>
            <a:pPr algn="r"/>
            <a:r>
              <a:rPr lang="en-US" sz="1600" dirty="0">
                <a:effectLst/>
                <a:latin typeface="Times New Roman" panose="02020603050405020304" pitchFamily="18" charset="0"/>
                <a:ea typeface="Book Antiqua" panose="02040602050305030304" pitchFamily="18" charset="0"/>
                <a:cs typeface="Book Antiqua" panose="02040602050305030304" pitchFamily="18" charset="0"/>
              </a:rPr>
              <a:t>C. Hendricks, N. </a:t>
            </a:r>
            <a:r>
              <a:rPr lang="en-US" sz="1600" dirty="0" err="1">
                <a:effectLst/>
                <a:latin typeface="Times New Roman" panose="02020603050405020304" pitchFamily="18" charset="0"/>
                <a:ea typeface="Book Antiqua" panose="02040602050305030304" pitchFamily="18" charset="0"/>
                <a:cs typeface="Book Antiqua" panose="02040602050305030304" pitchFamily="18" charset="0"/>
              </a:rPr>
              <a:t>Williard</a:t>
            </a:r>
            <a:r>
              <a:rPr lang="en-US" sz="1600" dirty="0">
                <a:effectLst/>
                <a:latin typeface="Times New Roman" panose="02020603050405020304" pitchFamily="18" charset="0"/>
                <a:ea typeface="Book Antiqua" panose="02040602050305030304" pitchFamily="18" charset="0"/>
                <a:cs typeface="Book Antiqua" panose="02040602050305030304" pitchFamily="18" charset="0"/>
              </a:rPr>
              <a:t>, S. Mathew and M. Pecht, “A Failure Modes, Mechanisms, and Effects Analysis (FMMEA) of Lithium-Ion Batteries,” </a:t>
            </a:r>
            <a:r>
              <a:rPr lang="en-US" sz="1600" i="1" dirty="0">
                <a:effectLst/>
                <a:latin typeface="Times New Roman" panose="02020603050405020304" pitchFamily="18" charset="0"/>
                <a:ea typeface="Book Antiqua" panose="02040602050305030304" pitchFamily="18" charset="0"/>
                <a:cs typeface="Book Antiqua" panose="02040602050305030304" pitchFamily="18" charset="0"/>
              </a:rPr>
              <a:t>Journal of Power Sources, </a:t>
            </a:r>
            <a:r>
              <a:rPr lang="en-US" sz="1600" dirty="0">
                <a:effectLst/>
                <a:latin typeface="Times New Roman" panose="02020603050405020304" pitchFamily="18" charset="0"/>
                <a:ea typeface="Book Antiqua" panose="02040602050305030304" pitchFamily="18" charset="0"/>
                <a:cs typeface="Book Antiqua" panose="02040602050305030304" pitchFamily="18" charset="0"/>
              </a:rPr>
              <a:t>vol. 297, pp. 113-120, 2015.</a:t>
            </a:r>
            <a:endParaRPr lang="en-US" sz="1600" dirty="0"/>
          </a:p>
        </p:txBody>
      </p:sp>
    </p:spTree>
    <p:extLst>
      <p:ext uri="{BB962C8B-B14F-4D97-AF65-F5344CB8AC3E}">
        <p14:creationId xmlns:p14="http://schemas.microsoft.com/office/powerpoint/2010/main" val="11586765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67B45-81D8-4E8B-8FBD-5DF6ADD017EB}"/>
              </a:ext>
            </a:extLst>
          </p:cNvPr>
          <p:cNvSpPr>
            <a:spLocks noGrp="1"/>
          </p:cNvSpPr>
          <p:nvPr>
            <p:ph type="title"/>
          </p:nvPr>
        </p:nvSpPr>
        <p:spPr/>
        <p:txBody>
          <a:bodyPr/>
          <a:lstStyle/>
          <a:p>
            <a:r>
              <a:rPr lang="en-US" dirty="0"/>
              <a:t>Improving Future Product Design Using the Life Cycle Profile and Critical Failure Mechanisms</a:t>
            </a:r>
          </a:p>
        </p:txBody>
      </p:sp>
      <p:pic>
        <p:nvPicPr>
          <p:cNvPr id="4" name="Picture 3">
            <a:extLst>
              <a:ext uri="{FF2B5EF4-FFF2-40B4-BE49-F238E27FC236}">
                <a16:creationId xmlns:a16="http://schemas.microsoft.com/office/drawing/2014/main" id="{0C02143B-FC21-4785-9527-7605A37B440D}"/>
              </a:ext>
            </a:extLst>
          </p:cNvPr>
          <p:cNvPicPr>
            <a:picLocks noChangeAspect="1"/>
          </p:cNvPicPr>
          <p:nvPr/>
        </p:nvPicPr>
        <p:blipFill>
          <a:blip r:embed="rId2"/>
          <a:stretch>
            <a:fillRect/>
          </a:stretch>
        </p:blipFill>
        <p:spPr>
          <a:xfrm>
            <a:off x="5603832" y="1456006"/>
            <a:ext cx="6342904" cy="3648680"/>
          </a:xfrm>
          <a:prstGeom prst="rect">
            <a:avLst/>
          </a:prstGeom>
        </p:spPr>
      </p:pic>
      <p:sp>
        <p:nvSpPr>
          <p:cNvPr id="3" name="Content Placeholder 2">
            <a:extLst>
              <a:ext uri="{FF2B5EF4-FFF2-40B4-BE49-F238E27FC236}">
                <a16:creationId xmlns:a16="http://schemas.microsoft.com/office/drawing/2014/main" id="{0BC9DF04-7143-4F6D-B005-4905D90D51A6}"/>
              </a:ext>
            </a:extLst>
          </p:cNvPr>
          <p:cNvSpPr>
            <a:spLocks noGrp="1"/>
          </p:cNvSpPr>
          <p:nvPr>
            <p:ph idx="1"/>
          </p:nvPr>
        </p:nvSpPr>
        <p:spPr>
          <a:xfrm>
            <a:off x="1" y="1335677"/>
            <a:ext cx="5603831" cy="4770155"/>
          </a:xfrm>
        </p:spPr>
        <p:txBody>
          <a:bodyPr/>
          <a:lstStyle/>
          <a:p>
            <a:pPr>
              <a:spcBef>
                <a:spcPts val="600"/>
              </a:spcBef>
              <a:spcAft>
                <a:spcPts val="600"/>
              </a:spcAft>
            </a:pPr>
            <a:r>
              <a:rPr lang="en-US" dirty="0"/>
              <a:t>Product degradation due to the critical failure mechanisms and life cycle profile conditions represents product vulnerabilities.</a:t>
            </a:r>
          </a:p>
          <a:p>
            <a:pPr>
              <a:spcBef>
                <a:spcPts val="600"/>
              </a:spcBef>
              <a:spcAft>
                <a:spcPts val="600"/>
              </a:spcAft>
            </a:pPr>
            <a:r>
              <a:rPr lang="en-US" dirty="0"/>
              <a:t>Future product design should eliminate these vulnerabilities to improve product reliability.</a:t>
            </a:r>
          </a:p>
          <a:p>
            <a:pPr>
              <a:spcBef>
                <a:spcPts val="600"/>
              </a:spcBef>
              <a:spcAft>
                <a:spcPts val="600"/>
              </a:spcAft>
            </a:pPr>
            <a:r>
              <a:rPr lang="en-US" dirty="0"/>
              <a:t>Consider the example of using the canopy to improve Washington D.C. escalator reliability.</a:t>
            </a:r>
          </a:p>
        </p:txBody>
      </p:sp>
    </p:spTree>
    <p:extLst>
      <p:ext uri="{BB962C8B-B14F-4D97-AF65-F5344CB8AC3E}">
        <p14:creationId xmlns:p14="http://schemas.microsoft.com/office/powerpoint/2010/main" val="4211818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994F-73FA-42A1-9912-11C8C4E76443}"/>
              </a:ext>
            </a:extLst>
          </p:cNvPr>
          <p:cNvSpPr>
            <a:spLocks noGrp="1"/>
          </p:cNvSpPr>
          <p:nvPr>
            <p:ph type="title"/>
          </p:nvPr>
        </p:nvSpPr>
        <p:spPr/>
        <p:txBody>
          <a:bodyPr/>
          <a:lstStyle/>
          <a:p>
            <a:r>
              <a:rPr lang="en-US" dirty="0"/>
              <a:t>Consequences of Ignoring Potential Life Cycle Loads</a:t>
            </a:r>
          </a:p>
        </p:txBody>
      </p:sp>
      <p:sp>
        <p:nvSpPr>
          <p:cNvPr id="3" name="Content Placeholder 2">
            <a:extLst>
              <a:ext uri="{FF2B5EF4-FFF2-40B4-BE49-F238E27FC236}">
                <a16:creationId xmlns:a16="http://schemas.microsoft.com/office/drawing/2014/main" id="{0BF17026-8076-4E5C-9107-9C7BF9C3C645}"/>
              </a:ext>
            </a:extLst>
          </p:cNvPr>
          <p:cNvSpPr>
            <a:spLocks noGrp="1"/>
          </p:cNvSpPr>
          <p:nvPr>
            <p:ph idx="1"/>
          </p:nvPr>
        </p:nvSpPr>
        <p:spPr>
          <a:xfrm>
            <a:off x="0" y="1766454"/>
            <a:ext cx="5569527" cy="3325092"/>
          </a:xfrm>
        </p:spPr>
        <p:txBody>
          <a:bodyPr/>
          <a:lstStyle/>
          <a:p>
            <a:pPr>
              <a:spcBef>
                <a:spcPts val="600"/>
              </a:spcBef>
              <a:spcAft>
                <a:spcPts val="600"/>
              </a:spcAft>
            </a:pPr>
            <a:r>
              <a:rPr lang="en-US" dirty="0"/>
              <a:t>The authorities believe that sand and dust contamination due to dust storms contributed to battery insulation breakdown.</a:t>
            </a:r>
          </a:p>
          <a:p>
            <a:pPr>
              <a:spcBef>
                <a:spcPts val="600"/>
              </a:spcBef>
              <a:spcAft>
                <a:spcPts val="600"/>
              </a:spcAft>
            </a:pPr>
            <a:r>
              <a:rPr lang="en-US" dirty="0"/>
              <a:t>The battery insulation breakdown itself led to an electrical short and thermal runaway, starting the fire.</a:t>
            </a:r>
          </a:p>
        </p:txBody>
      </p:sp>
      <p:pic>
        <p:nvPicPr>
          <p:cNvPr id="4" name="Picture 3">
            <a:extLst>
              <a:ext uri="{FF2B5EF4-FFF2-40B4-BE49-F238E27FC236}">
                <a16:creationId xmlns:a16="http://schemas.microsoft.com/office/drawing/2014/main" id="{294BB750-9989-4388-A24C-F92953802927}"/>
              </a:ext>
            </a:extLst>
          </p:cNvPr>
          <p:cNvPicPr>
            <a:picLocks noChangeAspect="1"/>
          </p:cNvPicPr>
          <p:nvPr/>
        </p:nvPicPr>
        <p:blipFill rotWithShape="1">
          <a:blip r:embed="rId2"/>
          <a:srcRect t="68941"/>
          <a:stretch/>
        </p:blipFill>
        <p:spPr>
          <a:xfrm>
            <a:off x="6276109" y="990600"/>
            <a:ext cx="5439508" cy="1462745"/>
          </a:xfrm>
          <a:prstGeom prst="rect">
            <a:avLst/>
          </a:prstGeom>
        </p:spPr>
      </p:pic>
      <p:sp>
        <p:nvSpPr>
          <p:cNvPr id="5" name="TextBox 4">
            <a:extLst>
              <a:ext uri="{FF2B5EF4-FFF2-40B4-BE49-F238E27FC236}">
                <a16:creationId xmlns:a16="http://schemas.microsoft.com/office/drawing/2014/main" id="{A0B885DD-70F2-4994-985A-60C4A0115570}"/>
              </a:ext>
            </a:extLst>
          </p:cNvPr>
          <p:cNvSpPr txBox="1"/>
          <p:nvPr/>
        </p:nvSpPr>
        <p:spPr>
          <a:xfrm>
            <a:off x="5666509" y="5443330"/>
            <a:ext cx="6705600" cy="1077218"/>
          </a:xfrm>
          <a:prstGeom prst="rect">
            <a:avLst/>
          </a:prstGeom>
          <a:noFill/>
        </p:spPr>
        <p:txBody>
          <a:bodyPr wrap="square">
            <a:spAutoFit/>
          </a:bodyPr>
          <a:lstStyle/>
          <a:p>
            <a:r>
              <a:rPr lang="en-US" sz="1600" i="1" dirty="0">
                <a:effectLst/>
                <a:latin typeface="Times New Roman" panose="02020603050405020304" pitchFamily="18" charset="0"/>
                <a:ea typeface="Book Antiqua" panose="02040602050305030304" pitchFamily="18" charset="0"/>
                <a:cs typeface="Book Antiqua" panose="02040602050305030304" pitchFamily="18" charset="0"/>
              </a:rPr>
              <a:t>Accident Analysis of the Beijing Lithium Battery Explosion which Killed Two Firefighters, </a:t>
            </a:r>
            <a:r>
              <a:rPr lang="en-US" sz="1600" dirty="0">
                <a:effectLst/>
                <a:latin typeface="Times New Roman" panose="02020603050405020304" pitchFamily="18" charset="0"/>
                <a:ea typeface="Book Antiqua" panose="02040602050305030304" pitchFamily="18" charset="0"/>
                <a:cs typeface="Book Antiqua" panose="02040602050305030304" pitchFamily="18" charset="0"/>
              </a:rPr>
              <a:t>International Association for Fire and Rescue Services, 2021. </a:t>
            </a:r>
          </a:p>
          <a:p>
            <a:r>
              <a:rPr lang="en-US" sz="1600" dirty="0">
                <a:effectLst/>
                <a:latin typeface="Times New Roman" panose="02020603050405020304" pitchFamily="18" charset="0"/>
                <a:ea typeface="Book Antiqua" panose="02040602050305030304" pitchFamily="18" charset="0"/>
                <a:cs typeface="Book Antiqua" panose="02040602050305030304" pitchFamily="18" charset="0"/>
              </a:rPr>
              <a:t>URL: https://www.ctif.org/news/accident-analysis-beijing-lithium-battery-explosion-which-killed-two-firefighters</a:t>
            </a:r>
            <a:endParaRPr lang="en-US" sz="1600" dirty="0"/>
          </a:p>
        </p:txBody>
      </p:sp>
      <p:pic>
        <p:nvPicPr>
          <p:cNvPr id="6" name="Picture 5">
            <a:extLst>
              <a:ext uri="{FF2B5EF4-FFF2-40B4-BE49-F238E27FC236}">
                <a16:creationId xmlns:a16="http://schemas.microsoft.com/office/drawing/2014/main" id="{6C0D29C5-14DC-4988-8241-5D4325F80797}"/>
              </a:ext>
            </a:extLst>
          </p:cNvPr>
          <p:cNvPicPr>
            <a:picLocks noChangeAspect="1"/>
          </p:cNvPicPr>
          <p:nvPr/>
        </p:nvPicPr>
        <p:blipFill>
          <a:blip r:embed="rId3"/>
          <a:stretch>
            <a:fillRect/>
          </a:stretch>
        </p:blipFill>
        <p:spPr>
          <a:xfrm>
            <a:off x="6883081" y="2402017"/>
            <a:ext cx="3766473" cy="2993549"/>
          </a:xfrm>
          <a:prstGeom prst="rect">
            <a:avLst/>
          </a:prstGeom>
        </p:spPr>
      </p:pic>
    </p:spTree>
    <p:extLst>
      <p:ext uri="{BB962C8B-B14F-4D97-AF65-F5344CB8AC3E}">
        <p14:creationId xmlns:p14="http://schemas.microsoft.com/office/powerpoint/2010/main" val="1503291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0774F-5254-4230-8D5A-020BA00B013F}"/>
              </a:ext>
            </a:extLst>
          </p:cNvPr>
          <p:cNvSpPr>
            <a:spLocks noGrp="1"/>
          </p:cNvSpPr>
          <p:nvPr>
            <p:ph type="title"/>
          </p:nvPr>
        </p:nvSpPr>
        <p:spPr/>
        <p:txBody>
          <a:bodyPr/>
          <a:lstStyle/>
          <a:p>
            <a:r>
              <a:rPr lang="en-US" dirty="0"/>
              <a:t>Closing Observations</a:t>
            </a:r>
          </a:p>
        </p:txBody>
      </p:sp>
      <p:sp>
        <p:nvSpPr>
          <p:cNvPr id="3" name="Content Placeholder 2">
            <a:extLst>
              <a:ext uri="{FF2B5EF4-FFF2-40B4-BE49-F238E27FC236}">
                <a16:creationId xmlns:a16="http://schemas.microsoft.com/office/drawing/2014/main" id="{C2751892-F677-48E5-B202-4D526B6AEF4F}"/>
              </a:ext>
            </a:extLst>
          </p:cNvPr>
          <p:cNvSpPr>
            <a:spLocks noGrp="1"/>
          </p:cNvSpPr>
          <p:nvPr>
            <p:ph idx="1"/>
          </p:nvPr>
        </p:nvSpPr>
        <p:spPr>
          <a:xfrm>
            <a:off x="914400" y="1066800"/>
            <a:ext cx="10363200" cy="3034145"/>
          </a:xfrm>
        </p:spPr>
        <p:txBody>
          <a:bodyPr/>
          <a:lstStyle/>
          <a:p>
            <a:pPr>
              <a:spcBef>
                <a:spcPts val="600"/>
              </a:spcBef>
              <a:spcAft>
                <a:spcPts val="600"/>
              </a:spcAft>
            </a:pPr>
            <a:r>
              <a:rPr lang="en-US" dirty="0"/>
              <a:t>Development of the life cycle profile is </a:t>
            </a:r>
            <a:r>
              <a:rPr lang="en-US" b="1" i="1" dirty="0"/>
              <a:t>absolutely necessary</a:t>
            </a:r>
            <a:r>
              <a:rPr lang="en-US" dirty="0"/>
              <a:t> and should not be ignored.</a:t>
            </a:r>
          </a:p>
          <a:p>
            <a:pPr>
              <a:spcBef>
                <a:spcPts val="600"/>
              </a:spcBef>
              <a:spcAft>
                <a:spcPts val="600"/>
              </a:spcAft>
            </a:pPr>
            <a:r>
              <a:rPr lang="en-US" dirty="0"/>
              <a:t>The success of products and the reputation of companies depend on the life cycle profile.</a:t>
            </a:r>
          </a:p>
          <a:p>
            <a:pPr>
              <a:spcBef>
                <a:spcPts val="600"/>
              </a:spcBef>
              <a:spcAft>
                <a:spcPts val="600"/>
              </a:spcAft>
            </a:pPr>
            <a:r>
              <a:rPr lang="en-US" dirty="0"/>
              <a:t>Failure to account for the life cycle profile can have severe consequences, including death.</a:t>
            </a:r>
          </a:p>
        </p:txBody>
      </p:sp>
    </p:spTree>
    <p:extLst>
      <p:ext uri="{BB962C8B-B14F-4D97-AF65-F5344CB8AC3E}">
        <p14:creationId xmlns:p14="http://schemas.microsoft.com/office/powerpoint/2010/main" val="3620069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92371-B180-4EE1-ADF7-AB3C86A37D39}"/>
              </a:ext>
            </a:extLst>
          </p:cNvPr>
          <p:cNvSpPr>
            <a:spLocks noGrp="1"/>
          </p:cNvSpPr>
          <p:nvPr>
            <p:ph type="title"/>
          </p:nvPr>
        </p:nvSpPr>
        <p:spPr/>
        <p:txBody>
          <a:bodyPr>
            <a:normAutofit/>
          </a:bodyPr>
          <a:lstStyle/>
          <a:p>
            <a:r>
              <a:rPr lang="en-US" dirty="0"/>
              <a:t>Presentation Abstract</a:t>
            </a:r>
          </a:p>
        </p:txBody>
      </p:sp>
      <p:sp>
        <p:nvSpPr>
          <p:cNvPr id="6" name="Content Placeholder 5">
            <a:extLst>
              <a:ext uri="{FF2B5EF4-FFF2-40B4-BE49-F238E27FC236}">
                <a16:creationId xmlns:a16="http://schemas.microsoft.com/office/drawing/2014/main" id="{7F16AF0A-D2D8-48A5-977C-64518D16B226}"/>
              </a:ext>
            </a:extLst>
          </p:cNvPr>
          <p:cNvSpPr>
            <a:spLocks noGrp="1"/>
          </p:cNvSpPr>
          <p:nvPr>
            <p:ph idx="1"/>
          </p:nvPr>
        </p:nvSpPr>
        <p:spPr>
          <a:xfrm>
            <a:off x="0" y="875190"/>
            <a:ext cx="12192000" cy="5596631"/>
          </a:xfrm>
        </p:spPr>
        <p:txBody>
          <a:bodyPr/>
          <a:lstStyle/>
          <a:p>
            <a:pPr marL="0" indent="274320">
              <a:spcBef>
                <a:spcPts val="300"/>
              </a:spcBef>
              <a:spcAft>
                <a:spcPts val="300"/>
              </a:spcAft>
              <a:buNone/>
            </a:pPr>
            <a:r>
              <a:rPr lang="en-US" sz="1800" dirty="0"/>
              <a:t>A key component of performing reliability assessment or planning for prognostics is understanding the stresses a product endures during its life. Many product failures are due to an incomplete understanding of the loads and stresses. This first step in product development makes achieving reliability goals possible.</a:t>
            </a:r>
          </a:p>
          <a:p>
            <a:pPr marL="0" indent="274320">
              <a:spcBef>
                <a:spcPts val="300"/>
              </a:spcBef>
              <a:spcAft>
                <a:spcPts val="300"/>
              </a:spcAft>
              <a:buNone/>
            </a:pPr>
            <a:r>
              <a:rPr lang="en-US" sz="1800" dirty="0"/>
              <a:t>The life cycle profile accounts for the expected loads a product undergoes across its lifetime. Developing this profile aims to get an overall view of the stresses the product will experience. Understanding the life cycle profile and the most significant loads informs the critical failure mechanisms for the product in the intended application and provides insight on improving product design. This presentation discusses the procedure for developing a life cycle profile based on requirements set for product reliability validation. This presentation also includes examples for completing and accounting for each aspect of this procedure.</a:t>
            </a:r>
          </a:p>
          <a:p>
            <a:pPr marL="0" indent="274320">
              <a:spcBef>
                <a:spcPts val="300"/>
              </a:spcBef>
              <a:spcAft>
                <a:spcPts val="300"/>
              </a:spcAft>
              <a:buNone/>
            </a:pPr>
            <a:r>
              <a:rPr lang="en-US" sz="1800" dirty="0"/>
              <a:t>This presentation describes an approach for identifying individual life cycle phases and steps that make up the whole life cycle. This presentation illustrates how variations in the life cycle profile might arise and how best to address and account for those variations to complete product reliability validation. Lastly, the presentation explains how to identify the loads a product might experience in its intended lifetime. It provides examples of loads that the product might experience.</a:t>
            </a:r>
          </a:p>
          <a:p>
            <a:pPr marL="0" indent="274320">
              <a:spcBef>
                <a:spcPts val="300"/>
              </a:spcBef>
              <a:spcAft>
                <a:spcPts val="300"/>
              </a:spcAft>
              <a:buNone/>
            </a:pPr>
            <a:r>
              <a:rPr lang="en-US" sz="1800" dirty="0"/>
              <a:t>The loads that a product undergoes may be estimated numerically, qualitatively categorized, or estimated via cycle counting, and the presentation provides methodologies for conducting these estimations. One then uses these estimates to model loading in the form of a loading cycle, and the presentation discusses methodologies for generating these cycles. The presentation demonstrates how to account for uncertainty in load estimates and variability in loading applied within every life cycle step.</a:t>
            </a:r>
          </a:p>
          <a:p>
            <a:pPr marL="0" indent="274320">
              <a:spcBef>
                <a:spcPts val="300"/>
              </a:spcBef>
              <a:spcAft>
                <a:spcPts val="300"/>
              </a:spcAft>
              <a:buNone/>
            </a:pPr>
            <a:r>
              <a:rPr lang="en-US" sz="1800" dirty="0"/>
              <a:t>With the life cycle profile identified for a product, the presentation demonstrates applying this knowledge to identifying critical failure mechanisms. The presentation discusses how the critical failure mechanisms and the life cycle profile apply to improve product design to satisfy the product’s reliability requirements and ability to withstand the intended application.</a:t>
            </a:r>
          </a:p>
          <a:p>
            <a:pPr marL="0" indent="0">
              <a:buNone/>
            </a:pPr>
            <a:endParaRPr lang="en-US" sz="1200" dirty="0"/>
          </a:p>
        </p:txBody>
      </p:sp>
    </p:spTree>
    <p:extLst>
      <p:ext uri="{BB962C8B-B14F-4D97-AF65-F5344CB8AC3E}">
        <p14:creationId xmlns:p14="http://schemas.microsoft.com/office/powerpoint/2010/main" val="446531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4233E-1ADF-4AA0-89A5-311876E77A60}"/>
              </a:ext>
            </a:extLst>
          </p:cNvPr>
          <p:cNvSpPr>
            <a:spLocks noGrp="1"/>
          </p:cNvSpPr>
          <p:nvPr>
            <p:ph type="title"/>
          </p:nvPr>
        </p:nvSpPr>
        <p:spPr/>
        <p:txBody>
          <a:bodyPr/>
          <a:lstStyle/>
          <a:p>
            <a:r>
              <a:rPr lang="en-US" dirty="0"/>
              <a:t>Canopies are Improving Metro Escalator Reliability</a:t>
            </a:r>
          </a:p>
        </p:txBody>
      </p:sp>
      <p:sp>
        <p:nvSpPr>
          <p:cNvPr id="3" name="Content Placeholder 2">
            <a:extLst>
              <a:ext uri="{FF2B5EF4-FFF2-40B4-BE49-F238E27FC236}">
                <a16:creationId xmlns:a16="http://schemas.microsoft.com/office/drawing/2014/main" id="{324D3357-8691-4AAA-94B1-3892F21C9518}"/>
              </a:ext>
            </a:extLst>
          </p:cNvPr>
          <p:cNvSpPr>
            <a:spLocks noGrp="1"/>
          </p:cNvSpPr>
          <p:nvPr>
            <p:ph idx="1"/>
          </p:nvPr>
        </p:nvSpPr>
        <p:spPr>
          <a:xfrm>
            <a:off x="206768" y="923320"/>
            <a:ext cx="5104141" cy="5144971"/>
          </a:xfrm>
        </p:spPr>
        <p:txBody>
          <a:bodyPr/>
          <a:lstStyle/>
          <a:p>
            <a:pPr>
              <a:spcBef>
                <a:spcPts val="600"/>
              </a:spcBef>
              <a:spcAft>
                <a:spcPts val="600"/>
              </a:spcAft>
            </a:pPr>
            <a:r>
              <a:rPr lang="en-US" dirty="0"/>
              <a:t>Washington DC area Metro system has been adding canopies on top of the escalators at its subway stations to protect the escalators from the effects of precipitation.</a:t>
            </a:r>
          </a:p>
          <a:p>
            <a:pPr>
              <a:spcBef>
                <a:spcPts val="600"/>
              </a:spcBef>
              <a:spcAft>
                <a:spcPts val="600"/>
              </a:spcAft>
            </a:pPr>
            <a:r>
              <a:rPr lang="en-US" dirty="0"/>
              <a:t>Before these changes, the ends of the escalators were fully exposed to the elements, resulting in poor reliability and high downtime.</a:t>
            </a:r>
          </a:p>
          <a:p>
            <a:pPr>
              <a:spcBef>
                <a:spcPts val="600"/>
              </a:spcBef>
              <a:spcAft>
                <a:spcPts val="600"/>
              </a:spcAft>
            </a:pPr>
            <a:endParaRPr lang="en-US" dirty="0"/>
          </a:p>
          <a:p>
            <a:pPr marL="0" indent="0">
              <a:spcBef>
                <a:spcPts val="600"/>
              </a:spcBef>
              <a:spcAft>
                <a:spcPts val="600"/>
              </a:spcAft>
              <a:buNone/>
            </a:pPr>
            <a:endParaRPr lang="en-US" dirty="0"/>
          </a:p>
        </p:txBody>
      </p:sp>
      <p:pic>
        <p:nvPicPr>
          <p:cNvPr id="7" name="Picture 6">
            <a:extLst>
              <a:ext uri="{FF2B5EF4-FFF2-40B4-BE49-F238E27FC236}">
                <a16:creationId xmlns:a16="http://schemas.microsoft.com/office/drawing/2014/main" id="{429A39D0-7CBB-4FC8-8349-841B40B327BC}"/>
              </a:ext>
            </a:extLst>
          </p:cNvPr>
          <p:cNvPicPr>
            <a:picLocks noChangeAspect="1"/>
          </p:cNvPicPr>
          <p:nvPr/>
        </p:nvPicPr>
        <p:blipFill>
          <a:blip r:embed="rId2"/>
          <a:stretch>
            <a:fillRect/>
          </a:stretch>
        </p:blipFill>
        <p:spPr>
          <a:xfrm>
            <a:off x="5751316" y="1135756"/>
            <a:ext cx="6342904" cy="3648680"/>
          </a:xfrm>
          <a:prstGeom prst="rect">
            <a:avLst/>
          </a:prstGeom>
        </p:spPr>
      </p:pic>
      <p:sp>
        <p:nvSpPr>
          <p:cNvPr id="9" name="TextBox 8">
            <a:extLst>
              <a:ext uri="{FF2B5EF4-FFF2-40B4-BE49-F238E27FC236}">
                <a16:creationId xmlns:a16="http://schemas.microsoft.com/office/drawing/2014/main" id="{EA1920F1-2736-4D84-975D-DD1FF0CD852A}"/>
              </a:ext>
            </a:extLst>
          </p:cNvPr>
          <p:cNvSpPr txBox="1"/>
          <p:nvPr/>
        </p:nvSpPr>
        <p:spPr>
          <a:xfrm>
            <a:off x="5643418" y="4929592"/>
            <a:ext cx="6450801" cy="1323439"/>
          </a:xfrm>
          <a:prstGeom prst="rect">
            <a:avLst/>
          </a:prstGeom>
          <a:noFill/>
        </p:spPr>
        <p:txBody>
          <a:bodyPr wrap="square">
            <a:spAutoFit/>
          </a:bodyPr>
          <a:lstStyle/>
          <a:p>
            <a:pPr algn="r"/>
            <a:r>
              <a:rPr lang="en-US" sz="1600" i="1" dirty="0">
                <a:effectLst/>
                <a:latin typeface="Times New Roman" panose="02020603050405020304" pitchFamily="18" charset="0"/>
                <a:ea typeface="Book Antiqua" panose="02040602050305030304" pitchFamily="18" charset="0"/>
                <a:cs typeface="Book Antiqua" panose="02040602050305030304" pitchFamily="18" charset="0"/>
              </a:rPr>
              <a:t>Metro to begin escalator canopy installation at Dupont Circle Station’s north entrance this spring, </a:t>
            </a:r>
            <a:r>
              <a:rPr lang="en-US" sz="1600" dirty="0">
                <a:effectLst/>
                <a:latin typeface="Times New Roman" panose="02020603050405020304" pitchFamily="18" charset="0"/>
                <a:ea typeface="Book Antiqua" panose="02040602050305030304" pitchFamily="18" charset="0"/>
                <a:cs typeface="Book Antiqua" panose="02040602050305030304" pitchFamily="18" charset="0"/>
              </a:rPr>
              <a:t>Washington D.C., USA: Washington Metropolitan Area Transit Authority, 2019.</a:t>
            </a:r>
          </a:p>
          <a:p>
            <a:pPr algn="r"/>
            <a:r>
              <a:rPr lang="en-US" sz="1600" dirty="0">
                <a:latin typeface="Times New Roman" panose="02020603050405020304" pitchFamily="18" charset="0"/>
                <a:ea typeface="Book Antiqua" panose="02040602050305030304" pitchFamily="18" charset="0"/>
                <a:cs typeface="Book Antiqua" panose="02040602050305030304" pitchFamily="18" charset="0"/>
              </a:rPr>
              <a:t>URL: https://www.wmata.com/about/news/Dupont-canopy-announcement.cfm </a:t>
            </a:r>
            <a:r>
              <a:rPr lang="en-US" sz="1600" dirty="0">
                <a:effectLst/>
                <a:latin typeface="Times New Roman" panose="02020603050405020304" pitchFamily="18" charset="0"/>
                <a:ea typeface="Book Antiqua" panose="02040602050305030304" pitchFamily="18" charset="0"/>
                <a:cs typeface="Book Antiqua" panose="02040602050305030304" pitchFamily="18" charset="0"/>
              </a:rPr>
              <a:t> </a:t>
            </a:r>
            <a:endParaRPr lang="en-US" sz="1600" dirty="0"/>
          </a:p>
        </p:txBody>
      </p:sp>
    </p:spTree>
    <p:extLst>
      <p:ext uri="{BB962C8B-B14F-4D97-AF65-F5344CB8AC3E}">
        <p14:creationId xmlns:p14="http://schemas.microsoft.com/office/powerpoint/2010/main" val="1323712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92371-B180-4EE1-ADF7-AB3C86A37D39}"/>
              </a:ext>
            </a:extLst>
          </p:cNvPr>
          <p:cNvSpPr>
            <a:spLocks noGrp="1"/>
          </p:cNvSpPr>
          <p:nvPr>
            <p:ph type="title"/>
          </p:nvPr>
        </p:nvSpPr>
        <p:spPr/>
        <p:txBody>
          <a:bodyPr>
            <a:normAutofit/>
          </a:bodyPr>
          <a:lstStyle/>
          <a:p>
            <a:r>
              <a:rPr lang="en-US" dirty="0"/>
              <a:t>The Product Life Cycle Profile</a:t>
            </a:r>
          </a:p>
        </p:txBody>
      </p:sp>
      <p:sp>
        <p:nvSpPr>
          <p:cNvPr id="3" name="Text Placeholder 2">
            <a:extLst>
              <a:ext uri="{FF2B5EF4-FFF2-40B4-BE49-F238E27FC236}">
                <a16:creationId xmlns:a16="http://schemas.microsoft.com/office/drawing/2014/main" id="{9F0927A6-9ECD-4B3B-AA49-75FCD1910171}"/>
              </a:ext>
            </a:extLst>
          </p:cNvPr>
          <p:cNvSpPr>
            <a:spLocks noGrp="1"/>
          </p:cNvSpPr>
          <p:nvPr>
            <p:ph idx="1"/>
          </p:nvPr>
        </p:nvSpPr>
        <p:spPr>
          <a:xfrm>
            <a:off x="460104" y="2195347"/>
            <a:ext cx="4688283" cy="2195256"/>
          </a:xfrm>
        </p:spPr>
        <p:txBody>
          <a:bodyPr>
            <a:noAutofit/>
          </a:bodyPr>
          <a:lstStyle/>
          <a:p>
            <a:pPr marL="0" indent="0">
              <a:spcBef>
                <a:spcPts val="600"/>
              </a:spcBef>
              <a:spcAft>
                <a:spcPts val="600"/>
              </a:spcAft>
              <a:buNone/>
            </a:pPr>
            <a:r>
              <a:rPr lang="en-US" dirty="0"/>
              <a:t>The product life cycle profile </a:t>
            </a:r>
            <a:r>
              <a:rPr lang="en-US" dirty="0">
                <a:effectLst/>
                <a:latin typeface="Times New Roman" panose="02020603050405020304" pitchFamily="18" charset="0"/>
                <a:ea typeface="Book Antiqua" panose="02040602050305030304" pitchFamily="18" charset="0"/>
                <a:cs typeface="Book Antiqua" panose="02040602050305030304" pitchFamily="18" charset="0"/>
              </a:rPr>
              <a:t>is a catalog of the expected loads (environmental and due to product operation) a product will undergo over its lifetime.</a:t>
            </a:r>
          </a:p>
        </p:txBody>
      </p:sp>
      <p:sp>
        <p:nvSpPr>
          <p:cNvPr id="7" name="TextBox 6">
            <a:extLst>
              <a:ext uri="{FF2B5EF4-FFF2-40B4-BE49-F238E27FC236}">
                <a16:creationId xmlns:a16="http://schemas.microsoft.com/office/drawing/2014/main" id="{5EBE3761-AB2B-41C3-9A05-A2A5195EC3C3}"/>
              </a:ext>
            </a:extLst>
          </p:cNvPr>
          <p:cNvSpPr txBox="1"/>
          <p:nvPr/>
        </p:nvSpPr>
        <p:spPr>
          <a:xfrm>
            <a:off x="5943600" y="1123948"/>
            <a:ext cx="538628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Example of life cycle profile loads</a:t>
            </a:r>
          </a:p>
        </p:txBody>
      </p:sp>
      <p:pic>
        <p:nvPicPr>
          <p:cNvPr id="5" name="Graphic 4" descr="Cloud">
            <a:extLst>
              <a:ext uri="{FF2B5EF4-FFF2-40B4-BE49-F238E27FC236}">
                <a16:creationId xmlns:a16="http://schemas.microsoft.com/office/drawing/2014/main" id="{19F4AEE0-7FA6-4CA5-B1D9-C9E3A2C673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44927" y="1354780"/>
            <a:ext cx="1274064" cy="914400"/>
          </a:xfrm>
          <a:prstGeom prst="rect">
            <a:avLst/>
          </a:prstGeom>
        </p:spPr>
      </p:pic>
      <p:pic>
        <p:nvPicPr>
          <p:cNvPr id="16" name="Graphic 15" descr="Water">
            <a:extLst>
              <a:ext uri="{FF2B5EF4-FFF2-40B4-BE49-F238E27FC236}">
                <a16:creationId xmlns:a16="http://schemas.microsoft.com/office/drawing/2014/main" id="{E371ED9C-A3CD-43AF-9605-C653884CB0A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53135" y="2124615"/>
            <a:ext cx="311660" cy="311660"/>
          </a:xfrm>
          <a:prstGeom prst="rect">
            <a:avLst/>
          </a:prstGeom>
        </p:spPr>
      </p:pic>
      <p:pic>
        <p:nvPicPr>
          <p:cNvPr id="17" name="Graphic 16" descr="Water">
            <a:extLst>
              <a:ext uri="{FF2B5EF4-FFF2-40B4-BE49-F238E27FC236}">
                <a16:creationId xmlns:a16="http://schemas.microsoft.com/office/drawing/2014/main" id="{75DA37BC-F5BD-4224-8C67-E80FB203F0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89939" y="2312121"/>
            <a:ext cx="311660" cy="311660"/>
          </a:xfrm>
          <a:prstGeom prst="rect">
            <a:avLst/>
          </a:prstGeom>
        </p:spPr>
      </p:pic>
      <p:pic>
        <p:nvPicPr>
          <p:cNvPr id="18" name="Graphic 17" descr="Water">
            <a:extLst>
              <a:ext uri="{FF2B5EF4-FFF2-40B4-BE49-F238E27FC236}">
                <a16:creationId xmlns:a16="http://schemas.microsoft.com/office/drawing/2014/main" id="{4570F44F-30E8-46D8-A778-DC490296478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98167" y="2124615"/>
            <a:ext cx="311660" cy="311660"/>
          </a:xfrm>
          <a:prstGeom prst="rect">
            <a:avLst/>
          </a:prstGeom>
        </p:spPr>
      </p:pic>
      <p:pic>
        <p:nvPicPr>
          <p:cNvPr id="21" name="Graphic 20" descr="Sun">
            <a:extLst>
              <a:ext uri="{FF2B5EF4-FFF2-40B4-BE49-F238E27FC236}">
                <a16:creationId xmlns:a16="http://schemas.microsoft.com/office/drawing/2014/main" id="{84F7F65A-3035-46F1-AFC2-CFDE4976F4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7813" y="1667415"/>
            <a:ext cx="914400" cy="914400"/>
          </a:xfrm>
          <a:prstGeom prst="rect">
            <a:avLst/>
          </a:prstGeom>
        </p:spPr>
      </p:pic>
      <p:pic>
        <p:nvPicPr>
          <p:cNvPr id="26" name="Graphic 25" descr="Thermometer">
            <a:extLst>
              <a:ext uri="{FF2B5EF4-FFF2-40B4-BE49-F238E27FC236}">
                <a16:creationId xmlns:a16="http://schemas.microsoft.com/office/drawing/2014/main" id="{58626287-D4F6-412D-9014-78446383C2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43352" y="1696918"/>
            <a:ext cx="914400" cy="914400"/>
          </a:xfrm>
          <a:prstGeom prst="rect">
            <a:avLst/>
          </a:prstGeom>
        </p:spPr>
      </p:pic>
      <p:pic>
        <p:nvPicPr>
          <p:cNvPr id="28" name="Graphic 27" descr="Gauge">
            <a:extLst>
              <a:ext uri="{FF2B5EF4-FFF2-40B4-BE49-F238E27FC236}">
                <a16:creationId xmlns:a16="http://schemas.microsoft.com/office/drawing/2014/main" id="{21637CBA-1189-484B-8442-710C4A70D78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92445" y="3803412"/>
            <a:ext cx="914400" cy="914400"/>
          </a:xfrm>
          <a:prstGeom prst="rect">
            <a:avLst/>
          </a:prstGeom>
        </p:spPr>
      </p:pic>
      <p:pic>
        <p:nvPicPr>
          <p:cNvPr id="32" name="Graphic 31" descr="Lightning bolt">
            <a:extLst>
              <a:ext uri="{FF2B5EF4-FFF2-40B4-BE49-F238E27FC236}">
                <a16:creationId xmlns:a16="http://schemas.microsoft.com/office/drawing/2014/main" id="{9EE5E23D-21B4-4580-98C9-94295910F83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959501" y="3840913"/>
            <a:ext cx="836298" cy="836298"/>
          </a:xfrm>
          <a:prstGeom prst="rect">
            <a:avLst/>
          </a:prstGeom>
        </p:spPr>
      </p:pic>
      <p:sp>
        <p:nvSpPr>
          <p:cNvPr id="34" name="Rectangle 33">
            <a:extLst>
              <a:ext uri="{FF2B5EF4-FFF2-40B4-BE49-F238E27FC236}">
                <a16:creationId xmlns:a16="http://schemas.microsoft.com/office/drawing/2014/main" id="{07BA6916-4722-4BCD-8336-E583CF1E50A2}"/>
              </a:ext>
            </a:extLst>
          </p:cNvPr>
          <p:cNvSpPr/>
          <p:nvPr/>
        </p:nvSpPr>
        <p:spPr>
          <a:xfrm>
            <a:off x="8514308" y="3840913"/>
            <a:ext cx="301752" cy="876899"/>
          </a:xfrm>
          <a:prstGeom prst="rect">
            <a:avLst/>
          </a:prstGeom>
          <a:solidFill>
            <a:srgbClr val="5745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Cloud 34">
            <a:extLst>
              <a:ext uri="{FF2B5EF4-FFF2-40B4-BE49-F238E27FC236}">
                <a16:creationId xmlns:a16="http://schemas.microsoft.com/office/drawing/2014/main" id="{6CD277B2-0DAB-4F99-BCA8-033AB78A9B7D}"/>
              </a:ext>
            </a:extLst>
          </p:cNvPr>
          <p:cNvSpPr/>
          <p:nvPr/>
        </p:nvSpPr>
        <p:spPr>
          <a:xfrm rot="19059959">
            <a:off x="8605043" y="3443857"/>
            <a:ext cx="483294" cy="292608"/>
          </a:xfrm>
          <a:prstGeom prst="clou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81A81FD-EABB-496D-A8A5-85417EA9F2B7}"/>
              </a:ext>
            </a:extLst>
          </p:cNvPr>
          <p:cNvSpPr txBox="1"/>
          <p:nvPr/>
        </p:nvSpPr>
        <p:spPr>
          <a:xfrm>
            <a:off x="6438336" y="2611318"/>
            <a:ext cx="1336034" cy="707886"/>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Solar Radiation</a:t>
            </a:r>
          </a:p>
        </p:txBody>
      </p:sp>
      <p:sp>
        <p:nvSpPr>
          <p:cNvPr id="19" name="TextBox 18">
            <a:extLst>
              <a:ext uri="{FF2B5EF4-FFF2-40B4-BE49-F238E27FC236}">
                <a16:creationId xmlns:a16="http://schemas.microsoft.com/office/drawing/2014/main" id="{47FBBE96-EAD7-42CD-8FA2-1F359D7DB526}"/>
              </a:ext>
            </a:extLst>
          </p:cNvPr>
          <p:cNvSpPr txBox="1"/>
          <p:nvPr/>
        </p:nvSpPr>
        <p:spPr>
          <a:xfrm>
            <a:off x="7878064" y="2619916"/>
            <a:ext cx="161446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Temperature</a:t>
            </a:r>
          </a:p>
        </p:txBody>
      </p:sp>
      <p:sp>
        <p:nvSpPr>
          <p:cNvPr id="20" name="TextBox 19">
            <a:extLst>
              <a:ext uri="{FF2B5EF4-FFF2-40B4-BE49-F238E27FC236}">
                <a16:creationId xmlns:a16="http://schemas.microsoft.com/office/drawing/2014/main" id="{A342BAF3-B700-4401-88A4-5E4A58111660}"/>
              </a:ext>
            </a:extLst>
          </p:cNvPr>
          <p:cNvSpPr txBox="1"/>
          <p:nvPr/>
        </p:nvSpPr>
        <p:spPr>
          <a:xfrm>
            <a:off x="9818084" y="2619916"/>
            <a:ext cx="927749"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Rain</a:t>
            </a:r>
          </a:p>
        </p:txBody>
      </p:sp>
      <p:sp>
        <p:nvSpPr>
          <p:cNvPr id="22" name="TextBox 21">
            <a:extLst>
              <a:ext uri="{FF2B5EF4-FFF2-40B4-BE49-F238E27FC236}">
                <a16:creationId xmlns:a16="http://schemas.microsoft.com/office/drawing/2014/main" id="{77A6C151-9C07-41A8-A78B-8D9F4CD88330}"/>
              </a:ext>
            </a:extLst>
          </p:cNvPr>
          <p:cNvSpPr txBox="1"/>
          <p:nvPr/>
        </p:nvSpPr>
        <p:spPr>
          <a:xfrm>
            <a:off x="6230268" y="4673781"/>
            <a:ext cx="161446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Acceleration</a:t>
            </a:r>
          </a:p>
        </p:txBody>
      </p:sp>
      <p:sp>
        <p:nvSpPr>
          <p:cNvPr id="23" name="TextBox 22">
            <a:extLst>
              <a:ext uri="{FF2B5EF4-FFF2-40B4-BE49-F238E27FC236}">
                <a16:creationId xmlns:a16="http://schemas.microsoft.com/office/drawing/2014/main" id="{8ED5F389-0ED6-4E9A-AC0C-B17407D47D6F}"/>
              </a:ext>
            </a:extLst>
          </p:cNvPr>
          <p:cNvSpPr txBox="1"/>
          <p:nvPr/>
        </p:nvSpPr>
        <p:spPr>
          <a:xfrm>
            <a:off x="8039432" y="4673781"/>
            <a:ext cx="1322239"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Pollution</a:t>
            </a:r>
          </a:p>
        </p:txBody>
      </p:sp>
      <p:sp>
        <p:nvSpPr>
          <p:cNvPr id="24" name="TextBox 23">
            <a:extLst>
              <a:ext uri="{FF2B5EF4-FFF2-40B4-BE49-F238E27FC236}">
                <a16:creationId xmlns:a16="http://schemas.microsoft.com/office/drawing/2014/main" id="{361CF2A5-04C9-4C53-AAF0-27660AAC97D9}"/>
              </a:ext>
            </a:extLst>
          </p:cNvPr>
          <p:cNvSpPr txBox="1"/>
          <p:nvPr/>
        </p:nvSpPr>
        <p:spPr>
          <a:xfrm>
            <a:off x="9644927" y="4673781"/>
            <a:ext cx="1322239" cy="707886"/>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Power Inputs</a:t>
            </a:r>
          </a:p>
        </p:txBody>
      </p:sp>
    </p:spTree>
    <p:extLst>
      <p:ext uri="{BB962C8B-B14F-4D97-AF65-F5344CB8AC3E}">
        <p14:creationId xmlns:p14="http://schemas.microsoft.com/office/powerpoint/2010/main" val="2348400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5A11B-B3D1-4E2C-A0B3-E01B9FCE13E3}"/>
              </a:ext>
            </a:extLst>
          </p:cNvPr>
          <p:cNvSpPr>
            <a:spLocks noGrp="1"/>
          </p:cNvSpPr>
          <p:nvPr>
            <p:ph type="title"/>
          </p:nvPr>
        </p:nvSpPr>
        <p:spPr>
          <a:xfrm>
            <a:off x="0" y="152400"/>
            <a:ext cx="12192000" cy="838200"/>
          </a:xfrm>
        </p:spPr>
        <p:txBody>
          <a:bodyPr/>
          <a:lstStyle/>
          <a:p>
            <a:r>
              <a:rPr lang="en-US" dirty="0"/>
              <a:t>Reliability Program as per IEEE 1624: Standard for Organizational Reliability Capability</a:t>
            </a:r>
          </a:p>
        </p:txBody>
      </p:sp>
      <p:sp>
        <p:nvSpPr>
          <p:cNvPr id="3" name="Text Placeholder 2">
            <a:extLst>
              <a:ext uri="{FF2B5EF4-FFF2-40B4-BE49-F238E27FC236}">
                <a16:creationId xmlns:a16="http://schemas.microsoft.com/office/drawing/2014/main" id="{F2435FFE-4DF1-4FF9-B3C4-7B1343B65720}"/>
              </a:ext>
            </a:extLst>
          </p:cNvPr>
          <p:cNvSpPr>
            <a:spLocks noGrp="1"/>
          </p:cNvSpPr>
          <p:nvPr>
            <p:ph idx="1"/>
          </p:nvPr>
        </p:nvSpPr>
        <p:spPr>
          <a:xfrm>
            <a:off x="350982" y="2425434"/>
            <a:ext cx="5890307" cy="1964638"/>
          </a:xfrm>
        </p:spPr>
        <p:txBody>
          <a:bodyPr/>
          <a:lstStyle/>
          <a:p>
            <a:pPr marL="0" indent="0">
              <a:spcBef>
                <a:spcPts val="600"/>
              </a:spcBef>
              <a:spcAft>
                <a:spcPts val="600"/>
              </a:spcAft>
              <a:buNone/>
            </a:pPr>
            <a:r>
              <a:rPr lang="en-US" sz="2600" dirty="0"/>
              <a:t>IEEE 1624 defines a reliability program as the collection of an organization’s practices to ensure a particular product’s reliability requirements are satisfied.</a:t>
            </a:r>
          </a:p>
        </p:txBody>
      </p:sp>
      <p:sp>
        <p:nvSpPr>
          <p:cNvPr id="51" name="TextBox 50">
            <a:extLst>
              <a:ext uri="{FF2B5EF4-FFF2-40B4-BE49-F238E27FC236}">
                <a16:creationId xmlns:a16="http://schemas.microsoft.com/office/drawing/2014/main" id="{2D9299EB-7799-404C-A5A8-261F0457C5B0}"/>
              </a:ext>
            </a:extLst>
          </p:cNvPr>
          <p:cNvSpPr txBox="1"/>
          <p:nvPr/>
        </p:nvSpPr>
        <p:spPr>
          <a:xfrm>
            <a:off x="-1" y="5824906"/>
            <a:ext cx="6241290" cy="584775"/>
          </a:xfrm>
          <a:prstGeom prst="rect">
            <a:avLst/>
          </a:prstGeom>
          <a:noFill/>
        </p:spPr>
        <p:txBody>
          <a:bodyPr wrap="square">
            <a:spAutoFit/>
          </a:bodyPr>
          <a:lstStyle/>
          <a:p>
            <a:r>
              <a:rPr lang="en-US" sz="1600" dirty="0">
                <a:effectLst/>
                <a:latin typeface="Times New Roman" panose="02020603050405020304" pitchFamily="18" charset="0"/>
                <a:ea typeface="Book Antiqua" panose="02040602050305030304" pitchFamily="18" charset="0"/>
                <a:cs typeface="Book Antiqua" panose="02040602050305030304" pitchFamily="18" charset="0"/>
              </a:rPr>
              <a:t>IEEE, </a:t>
            </a:r>
            <a:r>
              <a:rPr lang="en-US" sz="1600" i="1" dirty="0">
                <a:effectLst/>
                <a:latin typeface="Times New Roman" panose="02020603050405020304" pitchFamily="18" charset="0"/>
                <a:ea typeface="Book Antiqua" panose="02040602050305030304" pitchFamily="18" charset="0"/>
                <a:cs typeface="Book Antiqua" panose="02040602050305030304" pitchFamily="18" charset="0"/>
              </a:rPr>
              <a:t>IEEE 1624: Standard for Organizational Reliability Capability, </a:t>
            </a:r>
            <a:r>
              <a:rPr lang="en-US" sz="1600" dirty="0">
                <a:effectLst/>
                <a:latin typeface="Times New Roman" panose="02020603050405020304" pitchFamily="18" charset="0"/>
                <a:ea typeface="Book Antiqua" panose="02040602050305030304" pitchFamily="18" charset="0"/>
                <a:cs typeface="Book Antiqua" panose="02040602050305030304" pitchFamily="18" charset="0"/>
              </a:rPr>
              <a:t>New York City, New York: IEEE, 2008. </a:t>
            </a:r>
            <a:endParaRPr lang="en-US" sz="1600" dirty="0"/>
          </a:p>
        </p:txBody>
      </p:sp>
      <p:pic>
        <p:nvPicPr>
          <p:cNvPr id="13" name="Picture 12">
            <a:extLst>
              <a:ext uri="{FF2B5EF4-FFF2-40B4-BE49-F238E27FC236}">
                <a16:creationId xmlns:a16="http://schemas.microsoft.com/office/drawing/2014/main" id="{1B711FD7-611C-4F3F-9860-A849FC168B14}"/>
              </a:ext>
            </a:extLst>
          </p:cNvPr>
          <p:cNvPicPr>
            <a:picLocks noChangeAspect="1"/>
          </p:cNvPicPr>
          <p:nvPr/>
        </p:nvPicPr>
        <p:blipFill>
          <a:blip r:embed="rId2"/>
          <a:stretch>
            <a:fillRect/>
          </a:stretch>
        </p:blipFill>
        <p:spPr>
          <a:xfrm>
            <a:off x="7161371" y="1132659"/>
            <a:ext cx="4493859" cy="5277022"/>
          </a:xfrm>
          <a:prstGeom prst="rect">
            <a:avLst/>
          </a:prstGeom>
          <a:ln>
            <a:solidFill>
              <a:schemeClr val="tx1"/>
            </a:solidFill>
          </a:ln>
        </p:spPr>
      </p:pic>
    </p:spTree>
    <p:extLst>
      <p:ext uri="{BB962C8B-B14F-4D97-AF65-F5344CB8AC3E}">
        <p14:creationId xmlns:p14="http://schemas.microsoft.com/office/powerpoint/2010/main" val="269798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6EC56-A82F-41CB-8473-D64CDE25D979}"/>
              </a:ext>
            </a:extLst>
          </p:cNvPr>
          <p:cNvSpPr>
            <a:spLocks noGrp="1"/>
          </p:cNvSpPr>
          <p:nvPr>
            <p:ph type="title"/>
          </p:nvPr>
        </p:nvSpPr>
        <p:spPr/>
        <p:txBody>
          <a:bodyPr/>
          <a:lstStyle/>
          <a:p>
            <a:r>
              <a:rPr lang="en-US" dirty="0"/>
              <a:t>Reliability Requirements as per IEEE 1332</a:t>
            </a:r>
          </a:p>
        </p:txBody>
      </p:sp>
      <p:sp>
        <p:nvSpPr>
          <p:cNvPr id="3" name="Content Placeholder 2">
            <a:extLst>
              <a:ext uri="{FF2B5EF4-FFF2-40B4-BE49-F238E27FC236}">
                <a16:creationId xmlns:a16="http://schemas.microsoft.com/office/drawing/2014/main" id="{5C63F598-C753-4C46-B16F-3D6191855631}"/>
              </a:ext>
            </a:extLst>
          </p:cNvPr>
          <p:cNvSpPr>
            <a:spLocks noGrp="1"/>
          </p:cNvSpPr>
          <p:nvPr>
            <p:ph idx="1"/>
          </p:nvPr>
        </p:nvSpPr>
        <p:spPr>
          <a:xfrm>
            <a:off x="101599" y="965840"/>
            <a:ext cx="7539685" cy="4714416"/>
          </a:xfrm>
        </p:spPr>
        <p:txBody>
          <a:bodyPr/>
          <a:lstStyle/>
          <a:p>
            <a:pPr>
              <a:spcBef>
                <a:spcPts val="600"/>
              </a:spcBef>
              <a:spcAft>
                <a:spcPts val="600"/>
              </a:spcAft>
            </a:pPr>
            <a:r>
              <a:rPr lang="en-US" sz="2600" dirty="0"/>
              <a:t>IEEE 1332 states the minimum reliability requirements a reliability program should include are:</a:t>
            </a:r>
          </a:p>
          <a:p>
            <a:pPr lvl="1">
              <a:spcBef>
                <a:spcPts val="600"/>
              </a:spcBef>
              <a:spcAft>
                <a:spcPts val="0"/>
              </a:spcAft>
            </a:pPr>
            <a:r>
              <a:rPr lang="en-US" sz="2300" dirty="0"/>
              <a:t>Functionality: performance characteristics that are verifiable</a:t>
            </a:r>
          </a:p>
          <a:p>
            <a:pPr lvl="1">
              <a:spcBef>
                <a:spcPts val="600"/>
              </a:spcBef>
              <a:spcAft>
                <a:spcPts val="0"/>
              </a:spcAft>
            </a:pPr>
            <a:r>
              <a:rPr lang="en-US" sz="2300" dirty="0"/>
              <a:t>Duration: expected/desired item lifetime or expected/desired mission time.</a:t>
            </a:r>
          </a:p>
          <a:p>
            <a:pPr lvl="1">
              <a:spcBef>
                <a:spcPts val="600"/>
              </a:spcBef>
              <a:spcAft>
                <a:spcPts val="0"/>
              </a:spcAft>
            </a:pPr>
            <a:r>
              <a:rPr lang="en-US" sz="2300" dirty="0"/>
              <a:t>Reliability metrics: objective measure of reliability performance and durability over the life of the item</a:t>
            </a:r>
          </a:p>
          <a:p>
            <a:pPr lvl="1">
              <a:spcBef>
                <a:spcPts val="600"/>
              </a:spcBef>
              <a:spcAft>
                <a:spcPts val="0"/>
              </a:spcAft>
            </a:pPr>
            <a:r>
              <a:rPr lang="en-US" sz="2300" i="1" dirty="0"/>
              <a:t>Life-cycle conditions: conditions of transport, storage, testing, handling, maintenance, and operation, plus use profiles (e.g., time and stress in each condition)</a:t>
            </a:r>
          </a:p>
        </p:txBody>
      </p:sp>
      <p:sp>
        <p:nvSpPr>
          <p:cNvPr id="4" name="TextBox 3">
            <a:extLst>
              <a:ext uri="{FF2B5EF4-FFF2-40B4-BE49-F238E27FC236}">
                <a16:creationId xmlns:a16="http://schemas.microsoft.com/office/drawing/2014/main" id="{850F858D-2AFF-4C9B-9625-FA85DD70D065}"/>
              </a:ext>
            </a:extLst>
          </p:cNvPr>
          <p:cNvSpPr txBox="1"/>
          <p:nvPr/>
        </p:nvSpPr>
        <p:spPr>
          <a:xfrm>
            <a:off x="618837" y="5899619"/>
            <a:ext cx="7134586" cy="584775"/>
          </a:xfrm>
          <a:prstGeom prst="rect">
            <a:avLst/>
          </a:prstGeom>
          <a:noFill/>
        </p:spPr>
        <p:txBody>
          <a:bodyPr wrap="square">
            <a:spAutoFit/>
          </a:bodyPr>
          <a:lstStyle/>
          <a:p>
            <a:r>
              <a:rPr lang="en-US" sz="1600" dirty="0">
                <a:effectLst/>
                <a:latin typeface="Times New Roman" panose="02020603050405020304" pitchFamily="18" charset="0"/>
                <a:ea typeface="Book Antiqua" panose="02040602050305030304" pitchFamily="18" charset="0"/>
                <a:cs typeface="Book Antiqua" panose="02040602050305030304" pitchFamily="18" charset="0"/>
              </a:rPr>
              <a:t>IEEE. </a:t>
            </a:r>
            <a:r>
              <a:rPr lang="en-US" sz="1600" i="1" dirty="0">
                <a:effectLst/>
                <a:latin typeface="Times New Roman" panose="02020603050405020304" pitchFamily="18" charset="0"/>
                <a:ea typeface="Book Antiqua" panose="02040602050305030304" pitchFamily="18" charset="0"/>
                <a:cs typeface="Book Antiqua" panose="02040602050305030304" pitchFamily="18" charset="0"/>
              </a:rPr>
              <a:t>IEEE 1332: Standard Reliability Program for the Development and Production of Electronic Products, </a:t>
            </a:r>
            <a:r>
              <a:rPr lang="en-US" sz="1600" dirty="0">
                <a:effectLst/>
                <a:latin typeface="Times New Roman" panose="02020603050405020304" pitchFamily="18" charset="0"/>
                <a:ea typeface="Book Antiqua" panose="02040602050305030304" pitchFamily="18" charset="0"/>
                <a:cs typeface="Book Antiqua" panose="02040602050305030304" pitchFamily="18" charset="0"/>
              </a:rPr>
              <a:t>New York City, NY: IEEE, 2013.</a:t>
            </a:r>
            <a:endParaRPr lang="en-US" sz="1600" dirty="0"/>
          </a:p>
        </p:txBody>
      </p:sp>
      <p:pic>
        <p:nvPicPr>
          <p:cNvPr id="8" name="Picture 7">
            <a:extLst>
              <a:ext uri="{FF2B5EF4-FFF2-40B4-BE49-F238E27FC236}">
                <a16:creationId xmlns:a16="http://schemas.microsoft.com/office/drawing/2014/main" id="{D6C70652-CA19-4FE4-9CF2-AE41F8B8AF8F}"/>
              </a:ext>
            </a:extLst>
          </p:cNvPr>
          <p:cNvPicPr>
            <a:picLocks noChangeAspect="1"/>
          </p:cNvPicPr>
          <p:nvPr/>
        </p:nvPicPr>
        <p:blipFill>
          <a:blip r:embed="rId2"/>
          <a:stretch>
            <a:fillRect/>
          </a:stretch>
        </p:blipFill>
        <p:spPr>
          <a:xfrm>
            <a:off x="7753422" y="1185203"/>
            <a:ext cx="4438578" cy="5131191"/>
          </a:xfrm>
          <a:prstGeom prst="rect">
            <a:avLst/>
          </a:prstGeom>
          <a:ln>
            <a:solidFill>
              <a:schemeClr val="tx1"/>
            </a:solidFill>
          </a:ln>
        </p:spPr>
      </p:pic>
    </p:spTree>
    <p:extLst>
      <p:ext uri="{BB962C8B-B14F-4D97-AF65-F5344CB8AC3E}">
        <p14:creationId xmlns:p14="http://schemas.microsoft.com/office/powerpoint/2010/main" val="1359950657"/>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ALCE.potx" id="{4F3E50E4-4D00-4681-95AB-22B0AE13C1CB}" vid="{BF7E9E9E-3FD9-46FB-A73B-E7E0532B18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4509</TotalTime>
  <Words>3984</Words>
  <Application>Microsoft Office PowerPoint</Application>
  <PresentationFormat>Widescreen</PresentationFormat>
  <Paragraphs>415</Paragraphs>
  <Slides>44</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0" baseType="lpstr">
      <vt:lpstr>Arial</vt:lpstr>
      <vt:lpstr>Calibri</vt:lpstr>
      <vt:lpstr>Cambria Math</vt:lpstr>
      <vt:lpstr>Times New Roman</vt:lpstr>
      <vt:lpstr>Default Design</vt:lpstr>
      <vt:lpstr>Photo Editor Photo</vt:lpstr>
      <vt:lpstr>Life Cycle Profile Development for Product Reliability Validation</vt:lpstr>
      <vt:lpstr>Abhishek Ram</vt:lpstr>
      <vt:lpstr>Dr. Diganta Das</vt:lpstr>
      <vt:lpstr>PowerPoint Presentation</vt:lpstr>
      <vt:lpstr>Presentation Abstract</vt:lpstr>
      <vt:lpstr>Canopies are Improving Metro Escalator Reliability</vt:lpstr>
      <vt:lpstr>The Product Life Cycle Profile</vt:lpstr>
      <vt:lpstr>Reliability Program as per IEEE 1624: Standard for Organizational Reliability Capability</vt:lpstr>
      <vt:lpstr>Reliability Requirements as per IEEE 1332</vt:lpstr>
      <vt:lpstr>Presentation Objectives</vt:lpstr>
      <vt:lpstr>Overview of Life Cycle Profile Development (LCP) (1/2)</vt:lpstr>
      <vt:lpstr>Overview of Life Cycle Profile Development (LCP) (1/2)</vt:lpstr>
      <vt:lpstr>Definitions Related to the Life Cycle Profile </vt:lpstr>
      <vt:lpstr>Life Cycle Profile Phases and Steps Example:  Engine Control Module</vt:lpstr>
      <vt:lpstr>Life Cycle Profile Phases and Steps Example:  Refrigerator Compressor During Operation</vt:lpstr>
      <vt:lpstr>Possible Variations in Life Cycle Profile Steps</vt:lpstr>
      <vt:lpstr>Example of Life Cycle Variations: Different Locations for Life Cycle Profile Phases</vt:lpstr>
      <vt:lpstr>Example of Life Cycle Variations: Different Product Storage and Transportation Procedures</vt:lpstr>
      <vt:lpstr>Example of Life Cycle Variations: Stovetop Modes of Product Operation</vt:lpstr>
      <vt:lpstr>Example of Life Cycle Variations: Product Rework During Manufacturing and Assembly</vt:lpstr>
      <vt:lpstr>Identifying and Characterizing Life Cycle Profile Loads </vt:lpstr>
      <vt:lpstr>Numerical Estimation of Expected Life Cycle Loads</vt:lpstr>
      <vt:lpstr>Numerically Estimable Life Cycle Profile Loads</vt:lpstr>
      <vt:lpstr>Example of Numerical Estimation of Expected Life Cycle Loads: Solder Reflow Profile</vt:lpstr>
      <vt:lpstr>Example of Numerical Estimation of Expected Life Cycle Loads: Solder Reflow Profile</vt:lpstr>
      <vt:lpstr>Example of Numerical Estimation of Expected Life Cycle Loads: Solder Reflow Profile</vt:lpstr>
      <vt:lpstr>Qualitative Categorizations of Life Cycle Loads</vt:lpstr>
      <vt:lpstr>Example Categorizations of Life Cycle Load Ranges</vt:lpstr>
      <vt:lpstr>Cycle-Counting Estimation of Life Cycle Loads</vt:lpstr>
      <vt:lpstr>Example of Cycle Counting: Rainflow Counting Algorithm</vt:lpstr>
      <vt:lpstr>Example of a Load Cycle</vt:lpstr>
      <vt:lpstr>Example of Load Cycle Ramp Rate Calculation</vt:lpstr>
      <vt:lpstr>Temperature Cycle Extraction Module (calceTCExtractor)</vt:lpstr>
      <vt:lpstr>calceTCExtractor Cycle Extraction Options</vt:lpstr>
      <vt:lpstr>Temperature Cycles Extracted from Raw Temperature Data</vt:lpstr>
      <vt:lpstr>Extracted Cycles Graphically Represented</vt:lpstr>
      <vt:lpstr>Other Examples of Variations in Temperature Cycles</vt:lpstr>
      <vt:lpstr>Variations in Operation Cycles in Similar Applications</vt:lpstr>
      <vt:lpstr>Prioritization of Failure Mechanisms</vt:lpstr>
      <vt:lpstr>Examples of Failure Mechanisms and Models</vt:lpstr>
      <vt:lpstr>Examples of Failure Mechanism Prioritization for a Lithium-Ion Battery Anode</vt:lpstr>
      <vt:lpstr>Improving Future Product Design Using the Life Cycle Profile and Critical Failure Mechanisms</vt:lpstr>
      <vt:lpstr>Consequences of Ignoring Potential Life Cycle Loads</vt:lpstr>
      <vt:lpstr>Closing Observations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 Cycle Profile Development for Product Reliability Validation</dc:title>
  <dc:creator>Abhishek Ram</dc:creator>
  <cp:lastModifiedBy>Abhishek Ram</cp:lastModifiedBy>
  <cp:revision>166</cp:revision>
  <dcterms:created xsi:type="dcterms:W3CDTF">2022-04-03T16:57:58Z</dcterms:created>
  <dcterms:modified xsi:type="dcterms:W3CDTF">2022-07-19T12:10:16Z</dcterms:modified>
</cp:coreProperties>
</file>